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drawings/drawing1.xml" ContentType="application/vnd.openxmlformats-officedocument.drawingml.chartshapes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notesSlides/notesSlide15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99" r:id="rId2"/>
    <p:sldId id="256" r:id="rId3"/>
    <p:sldId id="264" r:id="rId4"/>
    <p:sldId id="257" r:id="rId5"/>
    <p:sldId id="269" r:id="rId6"/>
    <p:sldId id="275" r:id="rId7"/>
    <p:sldId id="262" r:id="rId8"/>
    <p:sldId id="287" r:id="rId9"/>
    <p:sldId id="300" r:id="rId10"/>
    <p:sldId id="333" r:id="rId11"/>
    <p:sldId id="358" r:id="rId12"/>
    <p:sldId id="359" r:id="rId13"/>
    <p:sldId id="360" r:id="rId14"/>
    <p:sldId id="301" r:id="rId15"/>
    <p:sldId id="305" r:id="rId16"/>
    <p:sldId id="308" r:id="rId17"/>
    <p:sldId id="309" r:id="rId18"/>
    <p:sldId id="361" r:id="rId19"/>
    <p:sldId id="362" r:id="rId20"/>
  </p:sldIdLst>
  <p:sldSz cx="11522075" cy="7200900"/>
  <p:notesSz cx="6858000" cy="9144000"/>
  <p:defaultTextStyle>
    <a:defPPr>
      <a:defRPr lang="zh-CN"/>
    </a:defPPr>
    <a:lvl1pPr marL="0" algn="l" defTabSz="104915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4578" algn="l" defTabSz="104915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9154" algn="l" defTabSz="104915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73731" algn="l" defTabSz="104915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98307" algn="l" defTabSz="104915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22885" algn="l" defTabSz="104915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47463" algn="l" defTabSz="104915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72039" algn="l" defTabSz="104915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96616" algn="l" defTabSz="104915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42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 理铜" initials="周" lastIdx="1" clrIdx="0">
    <p:extLst>
      <p:ext uri="{19B8F6BF-5375-455C-9EA6-DF929625EA0E}">
        <p15:presenceInfo xmlns:p15="http://schemas.microsoft.com/office/powerpoint/2012/main" userId="a5abbf28828fd1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63" y="1125"/>
      </p:cViewPr>
      <p:guideLst>
        <p:guide orient="horz" pos="1542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../embeddings/oleObject3.bin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3.3324025986113441E-2"/>
          <c:y val="0.20465647676393392"/>
          <c:w val="0.56110319986597423"/>
          <c:h val="0.79460861509958314"/>
        </c:manualLayout>
      </c:layout>
      <c:pie3DChart>
        <c:varyColors val="1"/>
        <c:ser>
          <c:idx val="0"/>
          <c:order val="0"/>
          <c:tx>
            <c:strRef>
              <c:f>'[Microsoft PowerPoint 中的图表]Sheet2'!$B$1</c:f>
              <c:strCache>
                <c:ptCount val="1"/>
                <c:pt idx="0">
                  <c:v>股权分配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'[Microsoft PowerPoint 中的图表]Sheet2'!$A$2:$A$5</c:f>
              <c:strCache>
                <c:ptCount val="4"/>
                <c:pt idx="0">
                  <c:v>投资人</c:v>
                </c:pt>
                <c:pt idx="1">
                  <c:v>指导老师</c:v>
                </c:pt>
                <c:pt idx="2">
                  <c:v>团队成员</c:v>
                </c:pt>
                <c:pt idx="3">
                  <c:v>项目负责人</c:v>
                </c:pt>
              </c:strCache>
            </c:strRef>
          </c:cat>
          <c:val>
            <c:numRef>
              <c:f>'[Microsoft PowerPoint 中的图表]Sheet2'!$B$2:$B$5</c:f>
              <c:numCache>
                <c:formatCode>0%</c:formatCode>
                <c:ptCount val="4"/>
                <c:pt idx="0">
                  <c:v>0.1</c:v>
                </c:pt>
                <c:pt idx="1">
                  <c:v>0.1</c:v>
                </c:pt>
                <c:pt idx="2">
                  <c:v>0.3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CA-4CE8-98A6-F0745D49F7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"/>
          <c:y val="4.6827901022609239E-2"/>
          <c:w val="0.79904742484269398"/>
          <c:h val="0.95317209897739075"/>
        </c:manualLayout>
      </c:layout>
      <c:pie3DChart>
        <c:varyColors val="1"/>
        <c:ser>
          <c:idx val="0"/>
          <c:order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Sheet1!$A$1:$A$5</c:f>
              <c:strCache>
                <c:ptCount val="5"/>
                <c:pt idx="0">
                  <c:v>融资构成图</c:v>
                </c:pt>
                <c:pt idx="1">
                  <c:v>自筹</c:v>
                </c:pt>
                <c:pt idx="2">
                  <c:v>借款</c:v>
                </c:pt>
                <c:pt idx="3">
                  <c:v>补助</c:v>
                </c:pt>
                <c:pt idx="4">
                  <c:v>风投</c:v>
                </c:pt>
              </c:strCache>
            </c:strRef>
          </c:cat>
          <c:val>
            <c:numRef>
              <c:f>Sheet1!$B$1:$B$5</c:f>
              <c:numCache>
                <c:formatCode>0%</c:formatCode>
                <c:ptCount val="5"/>
                <c:pt idx="1">
                  <c:v>0.45</c:v>
                </c:pt>
                <c:pt idx="2">
                  <c:v>0.3</c:v>
                </c:pt>
                <c:pt idx="3">
                  <c:v>0.1</c:v>
                </c:pt>
                <c:pt idx="4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6F-4A07-B0DF-3298D141AD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egendEntry>
        <c:idx val="0"/>
        <c:delete val="1"/>
      </c:legendEntry>
      <c:layout>
        <c:manualLayout>
          <c:xMode val="edge"/>
          <c:yMode val="edge"/>
          <c:x val="0.81877680027965505"/>
          <c:y val="0.34899269927940191"/>
          <c:w val="0.15902557678862736"/>
          <c:h val="0.28367325953663125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56184192"/>
        <c:axId val="56348032"/>
        <c:axId val="0"/>
      </c:bar3DChart>
      <c:catAx>
        <c:axId val="56184192"/>
        <c:scaling>
          <c:orientation val="minMax"/>
        </c:scaling>
        <c:delete val="0"/>
        <c:axPos val="b"/>
        <c:majorTickMark val="out"/>
        <c:minorTickMark val="none"/>
        <c:tickLblPos val="nextTo"/>
        <c:crossAx val="56348032"/>
        <c:crosses val="autoZero"/>
        <c:auto val="1"/>
        <c:lblAlgn val="ctr"/>
        <c:lblOffset val="100"/>
        <c:noMultiLvlLbl val="0"/>
      </c:catAx>
      <c:valAx>
        <c:axId val="563480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618419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161263616"/>
        <c:axId val="161265152"/>
        <c:axId val="0"/>
      </c:bar3DChart>
      <c:catAx>
        <c:axId val="161263616"/>
        <c:scaling>
          <c:orientation val="minMax"/>
        </c:scaling>
        <c:delete val="0"/>
        <c:axPos val="b"/>
        <c:majorTickMark val="out"/>
        <c:minorTickMark val="none"/>
        <c:tickLblPos val="nextTo"/>
        <c:crossAx val="161265152"/>
        <c:crosses val="autoZero"/>
        <c:auto val="1"/>
        <c:lblAlgn val="ctr"/>
        <c:lblOffset val="100"/>
        <c:noMultiLvlLbl val="0"/>
      </c:catAx>
      <c:valAx>
        <c:axId val="1612651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126361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中国共享电动车投放规模（单位：万辆）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  <c:pt idx="3">
                  <c:v>2025年</c:v>
                </c:pt>
                <c:pt idx="4">
                  <c:v>2026年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495</c:v>
                </c:pt>
                <c:pt idx="1">
                  <c:v>595</c:v>
                </c:pt>
                <c:pt idx="2">
                  <c:v>700</c:v>
                </c:pt>
                <c:pt idx="3">
                  <c:v>800</c:v>
                </c:pt>
                <c:pt idx="4">
                  <c:v>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99-46B4-86D2-0C9C7A91450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91304064"/>
        <c:axId val="191306368"/>
      </c:barChar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中国共享电动车的收入（单位：亿元）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  <c:pt idx="3">
                  <c:v>2025年</c:v>
                </c:pt>
                <c:pt idx="4">
                  <c:v>2026年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102</c:v>
                </c:pt>
                <c:pt idx="1">
                  <c:v>129</c:v>
                </c:pt>
                <c:pt idx="2">
                  <c:v>168</c:v>
                </c:pt>
                <c:pt idx="3">
                  <c:v>200</c:v>
                </c:pt>
                <c:pt idx="4">
                  <c:v>230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99-46B4-86D2-0C9C7A91450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1607168"/>
        <c:axId val="191317504"/>
      </c:lineChart>
      <c:catAx>
        <c:axId val="19130406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1306368"/>
        <c:crosses val="autoZero"/>
        <c:auto val="1"/>
        <c:lblAlgn val="ctr"/>
        <c:lblOffset val="100"/>
        <c:noMultiLvlLbl val="0"/>
      </c:catAx>
      <c:valAx>
        <c:axId val="191306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1304064"/>
        <c:crosses val="autoZero"/>
        <c:crossBetween val="between"/>
        <c:majorUnit val="100"/>
      </c:valAx>
      <c:valAx>
        <c:axId val="19131750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1607168"/>
        <c:crosses val="max"/>
        <c:crossBetween val="between"/>
      </c:valAx>
      <c:catAx>
        <c:axId val="1916071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1317504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Sheet2!$A$1:$A$5</c:f>
              <c:strCache>
                <c:ptCount val="5"/>
                <c:pt idx="0">
                  <c:v>牛猫出行</c:v>
                </c:pt>
                <c:pt idx="1">
                  <c:v>青桔出行</c:v>
                </c:pt>
                <c:pt idx="2">
                  <c:v>哈啰出行</c:v>
                </c:pt>
                <c:pt idx="3">
                  <c:v>如意出行</c:v>
                </c:pt>
                <c:pt idx="4">
                  <c:v>E站</c:v>
                </c:pt>
              </c:strCache>
            </c:strRef>
          </c:cat>
          <c:val>
            <c:numRef>
              <c:f>Sheet2!$B$1:$B$5</c:f>
              <c:numCache>
                <c:formatCode>General</c:formatCode>
                <c:ptCount val="5"/>
                <c:pt idx="0">
                  <c:v>300</c:v>
                </c:pt>
                <c:pt idx="1">
                  <c:v>316</c:v>
                </c:pt>
                <c:pt idx="2">
                  <c:v>312</c:v>
                </c:pt>
                <c:pt idx="3">
                  <c:v>314</c:v>
                </c:pt>
                <c:pt idx="4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4D-40CD-A214-81950A9E00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52915584"/>
        <c:axId val="52922624"/>
        <c:axId val="0"/>
      </c:bar3DChart>
      <c:catAx>
        <c:axId val="529155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52922624"/>
        <c:crosses val="autoZero"/>
        <c:auto val="1"/>
        <c:lblAlgn val="ctr"/>
        <c:lblOffset val="100"/>
        <c:noMultiLvlLbl val="0"/>
      </c:catAx>
      <c:valAx>
        <c:axId val="529226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291558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牛猫出行</c:v>
                </c:pt>
              </c:strCache>
            </c:strRef>
          </c:tx>
          <c:cat>
            <c:strRef>
              <c:f>Sheet1!$B$1:$G$1</c:f>
              <c:strCache>
                <c:ptCount val="6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60</c:v>
                </c:pt>
                <c:pt idx="1">
                  <c:v>55</c:v>
                </c:pt>
                <c:pt idx="2">
                  <c:v>58</c:v>
                </c:pt>
                <c:pt idx="3">
                  <c:v>60</c:v>
                </c:pt>
                <c:pt idx="4">
                  <c:v>59</c:v>
                </c:pt>
                <c:pt idx="5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D7D-46A0-8524-0BFC93ECBE6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青桔出行</c:v>
                </c:pt>
              </c:strCache>
            </c:strRef>
          </c:tx>
          <c:marker>
            <c:symbol val="square"/>
            <c:size val="5"/>
          </c:marker>
          <c:cat>
            <c:strRef>
              <c:f>Sheet1!$B$1:$G$1</c:f>
              <c:strCache>
                <c:ptCount val="6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62</c:v>
                </c:pt>
                <c:pt idx="1">
                  <c:v>57</c:v>
                </c:pt>
                <c:pt idx="2">
                  <c:v>59</c:v>
                </c:pt>
                <c:pt idx="3">
                  <c:v>62</c:v>
                </c:pt>
                <c:pt idx="4">
                  <c:v>61</c:v>
                </c:pt>
                <c:pt idx="5">
                  <c:v>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D7D-46A0-8524-0BFC93ECBE6A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哈罗出行</c:v>
                </c:pt>
              </c:strCache>
            </c:strRef>
          </c:tx>
          <c:spPr>
            <a:ln w="41275"/>
          </c:spPr>
          <c:marker>
            <c:symbol val="triangle"/>
            <c:size val="5"/>
            <c:spPr>
              <a:ln w="3175"/>
            </c:spPr>
          </c:marker>
          <c:cat>
            <c:strRef>
              <c:f>Sheet1!$B$1:$G$1</c:f>
              <c:strCache>
                <c:ptCount val="6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</c:strCache>
            </c:strRef>
          </c:cat>
          <c:val>
            <c:numRef>
              <c:f>Sheet1!$B$4:$G$4</c:f>
              <c:numCache>
                <c:formatCode>General</c:formatCode>
                <c:ptCount val="6"/>
                <c:pt idx="0">
                  <c:v>63</c:v>
                </c:pt>
                <c:pt idx="1">
                  <c:v>58</c:v>
                </c:pt>
                <c:pt idx="2">
                  <c:v>62</c:v>
                </c:pt>
                <c:pt idx="3">
                  <c:v>63</c:v>
                </c:pt>
                <c:pt idx="4">
                  <c:v>62</c:v>
                </c:pt>
                <c:pt idx="5">
                  <c:v>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D7D-46A0-8524-0BFC93ECBE6A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E站</c:v>
                </c:pt>
              </c:strCache>
            </c:strRef>
          </c:tx>
          <c:cat>
            <c:strRef>
              <c:f>Sheet1!$B$1:$G$1</c:f>
              <c:strCache>
                <c:ptCount val="6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</c:strCache>
            </c:strRef>
          </c:cat>
          <c:val>
            <c:numRef>
              <c:f>Sheet1!$B$5:$G$5</c:f>
              <c:numCache>
                <c:formatCode>General</c:formatCode>
                <c:ptCount val="6"/>
                <c:pt idx="0">
                  <c:v>45</c:v>
                </c:pt>
                <c:pt idx="1">
                  <c:v>40</c:v>
                </c:pt>
                <c:pt idx="2">
                  <c:v>42</c:v>
                </c:pt>
                <c:pt idx="3">
                  <c:v>45</c:v>
                </c:pt>
                <c:pt idx="4">
                  <c:v>43</c:v>
                </c:pt>
                <c:pt idx="5">
                  <c:v>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D7D-46A0-8524-0BFC93ECBE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116224"/>
        <c:axId val="212117760"/>
      </c:lineChart>
      <c:catAx>
        <c:axId val="2121162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212117760"/>
        <c:crosses val="autoZero"/>
        <c:auto val="1"/>
        <c:lblAlgn val="ctr"/>
        <c:lblOffset val="100"/>
        <c:noMultiLvlLbl val="0"/>
      </c:catAx>
      <c:valAx>
        <c:axId val="212117760"/>
        <c:scaling>
          <c:orientation val="minMax"/>
          <c:max val="65"/>
          <c:min val="40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212116224"/>
        <c:crosses val="autoZero"/>
        <c:crossBetween val="between"/>
        <c:majorUnit val="2"/>
      </c:valAx>
      <c:dTable>
        <c:showHorzBorder val="1"/>
        <c:showVertBorder val="1"/>
        <c:showOutline val="1"/>
        <c:showKeys val="1"/>
      </c:dTable>
      <c:spPr>
        <a:ln w="0"/>
      </c:spPr>
    </c:plotArea>
    <c:plotVisOnly val="1"/>
    <c:dispBlanksAs val="gap"/>
    <c:showDLblsOverMax val="0"/>
  </c:chart>
  <c:spPr>
    <a:scene3d>
      <a:camera prst="orthographicFront"/>
      <a:lightRig rig="threePt" dir="t"/>
    </a:scene3d>
    <a:sp3d>
      <a:bevelT w="25400"/>
    </a:sp3d>
  </c:spPr>
  <c:externalData r:id="rId1">
    <c:autoUpdate val="0"/>
  </c:externalData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FC78D285-500B-0DD8-7FB9-D6714C960EFF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8601858" cy="5273937"/>
        </a:xfrm>
        <a:prstGeom xmlns:a="http://schemas.openxmlformats.org/drawingml/2006/main" prst="rect">
          <a:avLst/>
        </a:prstGeom>
      </cdr:spPr>
    </cdr:pic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5:43:43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24575,'2338'0'0,"-2321"1"0,0 1 0,-1 0 0,18 6 0,29 3 0,72-7-1275,-133-4 1185,25 0-6736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5:44:09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24575,'1089'0'-1365,"-1062"0"-5461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05:44:14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24575,'1359'0'-1365,"-1338"0"-5461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CE13A-99B6-4D7C-BE30-BB7EFD6B7346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62A75-6D3F-46DF-A745-516257E69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641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491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4578" algn="l" defTabSz="10491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9154" algn="l" defTabSz="10491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73731" algn="l" defTabSz="10491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98307" algn="l" defTabSz="10491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22885" algn="l" defTabSz="10491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47463" algn="l" defTabSz="10491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72039" algn="l" defTabSz="10491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96616" algn="l" defTabSz="10491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62A75-6D3F-46DF-A745-516257E695E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612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94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940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940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940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940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940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405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769C4-3C53-4282-8AFF-D8F3FE01F58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105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A74FD-9BB6-41A4-9821-D379D5C94B7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538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9152D-3377-4382-B171-30B12E675D4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380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A74FD-9BB6-41A4-9821-D379D5C94B7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538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769C4-3C53-4282-8AFF-D8F3FE01F5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043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F6E8F-9C45-4845-BFDE-A0244D6A67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345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F6E8F-9C45-4845-BFDE-A0244D6A67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345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F6E8F-9C45-4845-BFDE-A0244D6A67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153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872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236949"/>
            <a:ext cx="9793764" cy="154352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3" y="4080512"/>
            <a:ext cx="8065453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4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9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73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983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228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47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72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96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2" descr="南昌理工学院教务网(点击进入)">
            <a:extLst>
              <a:ext uri="{FF2B5EF4-FFF2-40B4-BE49-F238E27FC236}">
                <a16:creationId xmlns:a16="http://schemas.microsoft.com/office/drawing/2014/main" id="{2184902F-67FA-F53E-C7ED-38C699D25F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86" y="-7607"/>
            <a:ext cx="5328989" cy="81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3505" y="288371"/>
            <a:ext cx="2592467" cy="614410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04" y="288371"/>
            <a:ext cx="7585366" cy="614410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06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627246"/>
            <a:ext cx="9793764" cy="1430178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3052049"/>
            <a:ext cx="9793764" cy="157519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457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91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737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983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6228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14746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67203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19661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4" y="1680210"/>
            <a:ext cx="5088916" cy="47522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55" y="1680210"/>
            <a:ext cx="5088916" cy="47522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611870"/>
            <a:ext cx="5090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24578" indent="0">
              <a:buNone/>
              <a:defRPr sz="2300" b="1"/>
            </a:lvl2pPr>
            <a:lvl3pPr marL="1049154" indent="0">
              <a:buNone/>
              <a:defRPr sz="2100" b="1"/>
            </a:lvl3pPr>
            <a:lvl4pPr marL="1573731" indent="0">
              <a:buNone/>
              <a:defRPr sz="1800" b="1"/>
            </a:lvl4pPr>
            <a:lvl5pPr marL="2098307" indent="0">
              <a:buNone/>
              <a:defRPr sz="1800" b="1"/>
            </a:lvl5pPr>
            <a:lvl6pPr marL="2622885" indent="0">
              <a:buNone/>
              <a:defRPr sz="1800" b="1"/>
            </a:lvl6pPr>
            <a:lvl7pPr marL="3147463" indent="0">
              <a:buNone/>
              <a:defRPr sz="1800" b="1"/>
            </a:lvl7pPr>
            <a:lvl8pPr marL="3672039" indent="0">
              <a:buNone/>
              <a:defRPr sz="1800" b="1"/>
            </a:lvl8pPr>
            <a:lvl9pPr marL="4196616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283618"/>
            <a:ext cx="5090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6" y="1611870"/>
            <a:ext cx="5092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24578" indent="0">
              <a:buNone/>
              <a:defRPr sz="2300" b="1"/>
            </a:lvl2pPr>
            <a:lvl3pPr marL="1049154" indent="0">
              <a:buNone/>
              <a:defRPr sz="2100" b="1"/>
            </a:lvl3pPr>
            <a:lvl4pPr marL="1573731" indent="0">
              <a:buNone/>
              <a:defRPr sz="1800" b="1"/>
            </a:lvl4pPr>
            <a:lvl5pPr marL="2098307" indent="0">
              <a:buNone/>
              <a:defRPr sz="1800" b="1"/>
            </a:lvl5pPr>
            <a:lvl6pPr marL="2622885" indent="0">
              <a:buNone/>
              <a:defRPr sz="1800" b="1"/>
            </a:lvl6pPr>
            <a:lvl7pPr marL="3147463" indent="0">
              <a:buNone/>
              <a:defRPr sz="1800" b="1"/>
            </a:lvl7pPr>
            <a:lvl8pPr marL="3672039" indent="0">
              <a:buNone/>
              <a:defRPr sz="1800" b="1"/>
            </a:lvl8pPr>
            <a:lvl9pPr marL="4196616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2283618"/>
            <a:ext cx="5092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86704"/>
            <a:ext cx="3790684" cy="1220152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3" y="286704"/>
            <a:ext cx="6441160" cy="6145767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506856"/>
            <a:ext cx="3790684" cy="4925616"/>
          </a:xfrm>
        </p:spPr>
        <p:txBody>
          <a:bodyPr/>
          <a:lstStyle>
            <a:lvl1pPr marL="0" indent="0">
              <a:buNone/>
              <a:defRPr sz="1500"/>
            </a:lvl1pPr>
            <a:lvl2pPr marL="524578" indent="0">
              <a:buNone/>
              <a:defRPr sz="1400"/>
            </a:lvl2pPr>
            <a:lvl3pPr marL="1049154" indent="0">
              <a:buNone/>
              <a:defRPr sz="1200"/>
            </a:lvl3pPr>
            <a:lvl4pPr marL="1573731" indent="0">
              <a:buNone/>
              <a:defRPr sz="1000"/>
            </a:lvl4pPr>
            <a:lvl5pPr marL="2098307" indent="0">
              <a:buNone/>
              <a:defRPr sz="1000"/>
            </a:lvl5pPr>
            <a:lvl6pPr marL="2622885" indent="0">
              <a:buNone/>
              <a:defRPr sz="1000"/>
            </a:lvl6pPr>
            <a:lvl7pPr marL="3147463" indent="0">
              <a:buNone/>
              <a:defRPr sz="1000"/>
            </a:lvl7pPr>
            <a:lvl8pPr marL="3672039" indent="0">
              <a:buNone/>
              <a:defRPr sz="1000"/>
            </a:lvl8pPr>
            <a:lvl9pPr marL="4196616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5040630"/>
            <a:ext cx="6913245" cy="595076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643413"/>
            <a:ext cx="6913245" cy="4320540"/>
          </a:xfrm>
        </p:spPr>
        <p:txBody>
          <a:bodyPr/>
          <a:lstStyle>
            <a:lvl1pPr marL="0" indent="0">
              <a:buNone/>
              <a:defRPr sz="3700"/>
            </a:lvl1pPr>
            <a:lvl2pPr marL="524578" indent="0">
              <a:buNone/>
              <a:defRPr sz="3200"/>
            </a:lvl2pPr>
            <a:lvl3pPr marL="1049154" indent="0">
              <a:buNone/>
              <a:defRPr sz="2800"/>
            </a:lvl3pPr>
            <a:lvl4pPr marL="1573731" indent="0">
              <a:buNone/>
              <a:defRPr sz="2300"/>
            </a:lvl4pPr>
            <a:lvl5pPr marL="2098307" indent="0">
              <a:buNone/>
              <a:defRPr sz="2300"/>
            </a:lvl5pPr>
            <a:lvl6pPr marL="2622885" indent="0">
              <a:buNone/>
              <a:defRPr sz="2300"/>
            </a:lvl6pPr>
            <a:lvl7pPr marL="3147463" indent="0">
              <a:buNone/>
              <a:defRPr sz="2300"/>
            </a:lvl7pPr>
            <a:lvl8pPr marL="3672039" indent="0">
              <a:buNone/>
              <a:defRPr sz="2300"/>
            </a:lvl8pPr>
            <a:lvl9pPr marL="4196616" indent="0">
              <a:buNone/>
              <a:defRPr sz="23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635705"/>
            <a:ext cx="6913245" cy="845105"/>
          </a:xfrm>
        </p:spPr>
        <p:txBody>
          <a:bodyPr/>
          <a:lstStyle>
            <a:lvl1pPr marL="0" indent="0">
              <a:buNone/>
              <a:defRPr sz="1500"/>
            </a:lvl1pPr>
            <a:lvl2pPr marL="524578" indent="0">
              <a:buNone/>
              <a:defRPr sz="1400"/>
            </a:lvl2pPr>
            <a:lvl3pPr marL="1049154" indent="0">
              <a:buNone/>
              <a:defRPr sz="1200"/>
            </a:lvl3pPr>
            <a:lvl4pPr marL="1573731" indent="0">
              <a:buNone/>
              <a:defRPr sz="1000"/>
            </a:lvl4pPr>
            <a:lvl5pPr marL="2098307" indent="0">
              <a:buNone/>
              <a:defRPr sz="1000"/>
            </a:lvl5pPr>
            <a:lvl6pPr marL="2622885" indent="0">
              <a:buNone/>
              <a:defRPr sz="1000"/>
            </a:lvl6pPr>
            <a:lvl7pPr marL="3147463" indent="0">
              <a:buNone/>
              <a:defRPr sz="1000"/>
            </a:lvl7pPr>
            <a:lvl8pPr marL="3672039" indent="0">
              <a:buNone/>
              <a:defRPr sz="1000"/>
            </a:lvl8pPr>
            <a:lvl9pPr marL="4196616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6" y="288371"/>
            <a:ext cx="10369868" cy="1200150"/>
          </a:xfrm>
          <a:prstGeom prst="rect">
            <a:avLst/>
          </a:prstGeom>
        </p:spPr>
        <p:txBody>
          <a:bodyPr vert="horz" lIns="104915" tIns="52458" rIns="104915" bIns="524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6" y="1680210"/>
            <a:ext cx="10369868" cy="4752261"/>
          </a:xfrm>
          <a:prstGeom prst="rect">
            <a:avLst/>
          </a:prstGeom>
        </p:spPr>
        <p:txBody>
          <a:bodyPr vert="horz" lIns="104915" tIns="52458" rIns="104915" bIns="524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6" y="6674168"/>
            <a:ext cx="2688484" cy="383382"/>
          </a:xfrm>
          <a:prstGeom prst="rect">
            <a:avLst/>
          </a:prstGeom>
        </p:spPr>
        <p:txBody>
          <a:bodyPr vert="horz" lIns="104915" tIns="52458" rIns="104915" bIns="52458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6674168"/>
            <a:ext cx="3648658" cy="383382"/>
          </a:xfrm>
          <a:prstGeom prst="rect">
            <a:avLst/>
          </a:prstGeom>
        </p:spPr>
        <p:txBody>
          <a:bodyPr vert="horz" lIns="104915" tIns="52458" rIns="104915" bIns="52458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9" y="6674168"/>
            <a:ext cx="2688484" cy="383382"/>
          </a:xfrm>
          <a:prstGeom prst="rect">
            <a:avLst/>
          </a:prstGeom>
        </p:spPr>
        <p:txBody>
          <a:bodyPr vert="horz" lIns="104915" tIns="52458" rIns="104915" bIns="52458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1049154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3433" indent="-393433" algn="l" defTabSz="1049154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52437" indent="-327861" algn="l" defTabSz="1049154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11442" indent="-262289" algn="l" defTabSz="1049154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020" indent="-262289" algn="l" defTabSz="1049154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60598" indent="-262289" algn="l" defTabSz="1049154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85174" indent="-262289" algn="l" defTabSz="104915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09751" indent="-262289" algn="l" defTabSz="104915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34327" indent="-262289" algn="l" defTabSz="104915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58905" indent="-262289" algn="l" defTabSz="104915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4915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4578" algn="l" defTabSz="104915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154" algn="l" defTabSz="104915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73731" algn="l" defTabSz="104915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98307" algn="l" defTabSz="104915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22885" algn="l" defTabSz="104915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47463" algn="l" defTabSz="104915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72039" algn="l" defTabSz="104915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96616" algn="l" defTabSz="104915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microsoft.com/office/2007/relationships/hdphoto" Target="../media/hdphoto2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customXml" Target="../ink/ink1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64C482C-B98A-90F6-ED8D-FAABF639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2"/>
          <a:stretch/>
        </p:blipFill>
        <p:spPr>
          <a:xfrm>
            <a:off x="2254964" y="0"/>
            <a:ext cx="7200900" cy="21600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11B882-4CDC-35B3-A110-6420B93F2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93" y="1737613"/>
            <a:ext cx="11352650" cy="5880673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D752DE95-4EDC-3941-73C1-0D54801B0330}"/>
              </a:ext>
            </a:extLst>
          </p:cNvPr>
          <p:cNvSpPr/>
          <p:nvPr/>
        </p:nvSpPr>
        <p:spPr>
          <a:xfrm>
            <a:off x="906701" y="544216"/>
            <a:ext cx="1806738" cy="1757412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endParaRPr lang="zh-CN" altLang="en-US" sz="55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92478BE-9B69-CBF1-D9E7-C83A5FDE2375}"/>
              </a:ext>
            </a:extLst>
          </p:cNvPr>
          <p:cNvSpPr/>
          <p:nvPr/>
        </p:nvSpPr>
        <p:spPr>
          <a:xfrm>
            <a:off x="2256306" y="544216"/>
            <a:ext cx="1806738" cy="1757412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4806391-6AC0-6C8C-8F58-8D0AE21012F0}"/>
              </a:ext>
            </a:extLst>
          </p:cNvPr>
          <p:cNvSpPr/>
          <p:nvPr/>
        </p:nvSpPr>
        <p:spPr>
          <a:xfrm>
            <a:off x="3605911" y="544216"/>
            <a:ext cx="1806738" cy="1757412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EBC671A-1FE9-1C1C-A445-05EE5B6D35F8}"/>
              </a:ext>
            </a:extLst>
          </p:cNvPr>
          <p:cNvSpPr/>
          <p:nvPr/>
        </p:nvSpPr>
        <p:spPr>
          <a:xfrm>
            <a:off x="4955516" y="544216"/>
            <a:ext cx="1806738" cy="1757412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3D12CC9-4EB9-E40A-9BFF-1876FAAFD131}"/>
              </a:ext>
            </a:extLst>
          </p:cNvPr>
          <p:cNvSpPr/>
          <p:nvPr/>
        </p:nvSpPr>
        <p:spPr>
          <a:xfrm>
            <a:off x="6305121" y="544216"/>
            <a:ext cx="1806738" cy="1757412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47CFEC5-36F7-05A5-B657-7FD68C41340D}"/>
              </a:ext>
            </a:extLst>
          </p:cNvPr>
          <p:cNvSpPr/>
          <p:nvPr/>
        </p:nvSpPr>
        <p:spPr>
          <a:xfrm>
            <a:off x="7654726" y="544216"/>
            <a:ext cx="1806738" cy="1757412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5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6AAB3A0-8ED3-D066-5E19-6818A74492CD}"/>
              </a:ext>
            </a:extLst>
          </p:cNvPr>
          <p:cNvSpPr/>
          <p:nvPr/>
        </p:nvSpPr>
        <p:spPr>
          <a:xfrm>
            <a:off x="9004332" y="544216"/>
            <a:ext cx="1806738" cy="1757412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0133F89F-A5D0-F1BB-2370-D2F292B0C0B5}"/>
              </a:ext>
            </a:extLst>
          </p:cNvPr>
          <p:cNvSpPr txBox="1"/>
          <p:nvPr/>
        </p:nvSpPr>
        <p:spPr>
          <a:xfrm>
            <a:off x="3806507" y="6840809"/>
            <a:ext cx="7869462" cy="789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“环保战士”</a:t>
            </a:r>
            <a:r>
              <a:rPr lang="en-US" altLang="zh-CN" sz="24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共享两轮车定义可持续发展</a:t>
            </a:r>
          </a:p>
          <a:p>
            <a:endParaRPr lang="zh-CN" altLang="en-US" sz="30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FAAEDBE-BADC-C073-0249-A9EE5F9DCA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477" y="5472588"/>
            <a:ext cx="1453399" cy="142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52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C:\Users\Administrator\Desktop\政策.png政策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62040" y="882650"/>
            <a:ext cx="5378450" cy="6257290"/>
          </a:xfrm>
          <a:prstGeom prst="rect">
            <a:avLst/>
          </a:prstGeom>
        </p:spPr>
      </p:pic>
      <p:pic>
        <p:nvPicPr>
          <p:cNvPr id="25" name="图片 24" descr="C:\Users\Administrator\Desktop\89c4680d19196009f18bd9e3270b8cf.jpg89c4680d19196009f18bd9e3270b8c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565" y="1751330"/>
            <a:ext cx="5956935" cy="538861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6200" y="882650"/>
            <a:ext cx="5956300" cy="86931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482600">
              <a:lnSpc>
                <a:spcPts val="3625"/>
              </a:lnSpc>
            </a:pPr>
            <a:r>
              <a:rPr lang="en-US" sz="2270" dirty="0">
                <a:latin typeface="楷体" panose="02010609060101010101" charset="-122"/>
                <a:ea typeface="楷体" panose="02010609060101010101" charset="-122"/>
              </a:rPr>
              <a:t>   </a:t>
            </a:r>
            <a:r>
              <a:rPr lang="en-US" sz="2270" dirty="0" err="1">
                <a:latin typeface="楷体" panose="02010609060101010101" charset="-122"/>
                <a:ea typeface="楷体" panose="02010609060101010101" charset="-122"/>
              </a:rPr>
              <a:t>团队深入贯彻落实</a:t>
            </a:r>
            <a:r>
              <a:rPr lang="en-US" sz="1890" dirty="0" err="1">
                <a:latin typeface="Arial" panose="020B0604020202020204"/>
                <a:ea typeface="Arial" panose="020B0604020202020204"/>
              </a:rPr>
              <a:t>«</a:t>
            </a:r>
            <a:r>
              <a:rPr lang="en-US" sz="2270" dirty="0" err="1">
                <a:latin typeface="楷体" panose="02010609060101010101" charset="-122"/>
                <a:ea typeface="楷体" panose="02010609060101010101" charset="-122"/>
              </a:rPr>
              <a:t>十</a:t>
            </a:r>
            <a:r>
              <a:rPr lang="zh-CN" altLang="en-US" sz="2270" dirty="0">
                <a:latin typeface="楷体" panose="02010609060101010101" charset="-122"/>
                <a:ea typeface="楷体" panose="02010609060101010101" charset="-122"/>
              </a:rPr>
              <a:t>四</a:t>
            </a:r>
            <a:r>
              <a:rPr lang="en-US" sz="2270" dirty="0">
                <a:latin typeface="楷体" panose="02010609060101010101" charset="-122"/>
                <a:ea typeface="楷体" panose="02010609060101010101" charset="-122"/>
              </a:rPr>
              <a:t>五 </a:t>
            </a:r>
            <a:r>
              <a:rPr lang="en-US" sz="2270" dirty="0" err="1">
                <a:latin typeface="楷体" panose="02010609060101010101" charset="-122"/>
                <a:ea typeface="楷体" panose="02010609060101010101" charset="-122"/>
              </a:rPr>
              <a:t>规划</a:t>
            </a:r>
            <a:r>
              <a:rPr lang="en-US" sz="1890" dirty="0">
                <a:latin typeface="Arial" panose="020B0604020202020204"/>
                <a:ea typeface="Arial" panose="020B0604020202020204"/>
              </a:rPr>
              <a:t>»</a:t>
            </a:r>
          </a:p>
          <a:p>
            <a:pPr indent="482600">
              <a:lnSpc>
                <a:spcPts val="3625"/>
              </a:lnSpc>
            </a:pPr>
            <a:r>
              <a:rPr lang="en-US" sz="2270" dirty="0">
                <a:latin typeface="楷体" panose="02010609060101010101" charset="-122"/>
                <a:ea typeface="楷体" panose="02010609060101010101" charset="-122"/>
              </a:rPr>
              <a:t>           </a:t>
            </a:r>
            <a:r>
              <a:rPr lang="en-US" sz="2270" dirty="0" err="1">
                <a:latin typeface="楷体" panose="02010609060101010101" charset="-122"/>
                <a:ea typeface="楷体" panose="02010609060101010101" charset="-122"/>
              </a:rPr>
              <a:t>推动</a:t>
            </a:r>
            <a:r>
              <a:rPr lang="en-US" sz="2400" b="1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工学结合</a:t>
            </a:r>
            <a:endParaRPr lang="zh-CN" sz="3025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81450" y="1171575"/>
            <a:ext cx="2930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en-US" dirty="0" err="1">
                <a:latin typeface="楷体" panose="02010609060101010101" charset="-122"/>
                <a:ea typeface="楷体" panose="02010609060101010101" charset="-122"/>
                <a:sym typeface="+mn-ea"/>
              </a:rPr>
              <a:t>围绕深化产教融合、校企合作、工学结合主线</a:t>
            </a:r>
            <a:endParaRPr lang="en-US" dirty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81450" y="1527879"/>
            <a:ext cx="2807970" cy="720090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189229" y="485903"/>
            <a:ext cx="2453610" cy="443618"/>
            <a:chOff x="-1" y="298578"/>
            <a:chExt cx="2453610" cy="443618"/>
          </a:xfrm>
        </p:grpSpPr>
        <p:sp>
          <p:nvSpPr>
            <p:cNvPr id="70" name="矩形 69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72" name="直接连接符 71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椭圆 72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6" name="TextBox 65"/>
          <p:cNvSpPr txBox="1"/>
          <p:nvPr/>
        </p:nvSpPr>
        <p:spPr>
          <a:xfrm>
            <a:off x="909706" y="407209"/>
            <a:ext cx="150368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引领教育</a:t>
            </a:r>
          </a:p>
        </p:txBody>
      </p:sp>
      <p:sp>
        <p:nvSpPr>
          <p:cNvPr id="67" name="等腰三角形 66"/>
          <p:cNvSpPr/>
          <p:nvPr/>
        </p:nvSpPr>
        <p:spPr>
          <a:xfrm rot="5400000">
            <a:off x="2355616" y="54528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549188" y="458897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6789420" y="1440180"/>
            <a:ext cx="988060" cy="9525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南昌理工学院教务网(点击进入)">
            <a:extLst>
              <a:ext uri="{FF2B5EF4-FFF2-40B4-BE49-F238E27FC236}">
                <a16:creationId xmlns:a16="http://schemas.microsoft.com/office/drawing/2014/main" id="{C3DEE2BD-A60A-656B-180A-9C0A22BE2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86" y="-7607"/>
            <a:ext cx="5328989" cy="81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 bldLvl="0" animBg="1"/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46"/>
          <p:cNvGrpSpPr/>
          <p:nvPr/>
        </p:nvGrpSpPr>
        <p:grpSpPr>
          <a:xfrm>
            <a:off x="-938073" y="558718"/>
            <a:ext cx="4761169" cy="2973278"/>
            <a:chOff x="-992615" y="210413"/>
            <a:chExt cx="5037996" cy="3146153"/>
          </a:xfrm>
        </p:grpSpPr>
        <p:sp>
          <p:nvSpPr>
            <p:cNvPr id="27" name="Freeform 8"/>
            <p:cNvSpPr/>
            <p:nvPr/>
          </p:nvSpPr>
          <p:spPr bwMode="auto">
            <a:xfrm rot="2700000">
              <a:off x="3105313" y="2485406"/>
              <a:ext cx="786389" cy="784117"/>
            </a:xfrm>
            <a:custGeom>
              <a:avLst/>
              <a:gdLst>
                <a:gd name="T0" fmla="*/ 83 w 346"/>
                <a:gd name="T1" fmla="*/ 345 h 345"/>
                <a:gd name="T2" fmla="*/ 0 w 346"/>
                <a:gd name="T3" fmla="*/ 262 h 345"/>
                <a:gd name="T4" fmla="*/ 263 w 346"/>
                <a:gd name="T5" fmla="*/ 0 h 345"/>
                <a:gd name="T6" fmla="*/ 346 w 346"/>
                <a:gd name="T7" fmla="*/ 82 h 345"/>
                <a:gd name="T8" fmla="*/ 83 w 346"/>
                <a:gd name="T9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45">
                  <a:moveTo>
                    <a:pt x="83" y="345"/>
                  </a:moveTo>
                  <a:lnTo>
                    <a:pt x="0" y="262"/>
                  </a:lnTo>
                  <a:lnTo>
                    <a:pt x="263" y="0"/>
                  </a:lnTo>
                  <a:lnTo>
                    <a:pt x="346" y="82"/>
                  </a:lnTo>
                  <a:lnTo>
                    <a:pt x="83" y="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28" name="Freeform 12"/>
            <p:cNvSpPr/>
            <p:nvPr/>
          </p:nvSpPr>
          <p:spPr bwMode="auto">
            <a:xfrm rot="2700000">
              <a:off x="1875239" y="1855575"/>
              <a:ext cx="1679601" cy="656840"/>
            </a:xfrm>
            <a:custGeom>
              <a:avLst/>
              <a:gdLst>
                <a:gd name="T0" fmla="*/ 254 w 739"/>
                <a:gd name="T1" fmla="*/ 254 h 289"/>
                <a:gd name="T2" fmla="*/ 739 w 739"/>
                <a:gd name="T3" fmla="*/ 289 h 289"/>
                <a:gd name="T4" fmla="*/ 656 w 739"/>
                <a:gd name="T5" fmla="*/ 206 h 289"/>
                <a:gd name="T6" fmla="*/ 0 w 739"/>
                <a:gd name="T7" fmla="*/ 0 h 289"/>
                <a:gd name="T8" fmla="*/ 254 w 739"/>
                <a:gd name="T9" fmla="*/ 254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9" h="289">
                  <a:moveTo>
                    <a:pt x="254" y="254"/>
                  </a:moveTo>
                  <a:lnTo>
                    <a:pt x="739" y="289"/>
                  </a:lnTo>
                  <a:lnTo>
                    <a:pt x="656" y="206"/>
                  </a:lnTo>
                  <a:lnTo>
                    <a:pt x="0" y="0"/>
                  </a:lnTo>
                  <a:lnTo>
                    <a:pt x="254" y="25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29" name="Freeform 15"/>
            <p:cNvSpPr/>
            <p:nvPr/>
          </p:nvSpPr>
          <p:spPr bwMode="auto">
            <a:xfrm rot="2700000">
              <a:off x="3780600" y="2745641"/>
              <a:ext cx="265918" cy="263645"/>
            </a:xfrm>
            <a:custGeom>
              <a:avLst/>
              <a:gdLst>
                <a:gd name="T0" fmla="*/ 0 w 117"/>
                <a:gd name="T1" fmla="*/ 0 h 116"/>
                <a:gd name="T2" fmla="*/ 117 w 117"/>
                <a:gd name="T3" fmla="*/ 0 h 116"/>
                <a:gd name="T4" fmla="*/ 117 w 117"/>
                <a:gd name="T5" fmla="*/ 116 h 116"/>
                <a:gd name="T6" fmla="*/ 0 w 117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116">
                  <a:moveTo>
                    <a:pt x="0" y="0"/>
                  </a:moveTo>
                  <a:lnTo>
                    <a:pt x="117" y="0"/>
                  </a:lnTo>
                  <a:lnTo>
                    <a:pt x="117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 rot="2700000">
              <a:off x="2191742" y="2151982"/>
              <a:ext cx="1795513" cy="613656"/>
            </a:xfrm>
            <a:custGeom>
              <a:avLst/>
              <a:gdLst>
                <a:gd name="T0" fmla="*/ 30 w 790"/>
                <a:gd name="T1" fmla="*/ 180 h 270"/>
                <a:gd name="T2" fmla="*/ 0 w 790"/>
                <a:gd name="T3" fmla="*/ 149 h 270"/>
                <a:gd name="T4" fmla="*/ 90 w 790"/>
                <a:gd name="T5" fmla="*/ 170 h 270"/>
                <a:gd name="T6" fmla="*/ 118 w 790"/>
                <a:gd name="T7" fmla="*/ 196 h 270"/>
                <a:gd name="T8" fmla="*/ 30 w 790"/>
                <a:gd name="T9" fmla="*/ 180 h 270"/>
                <a:gd name="T10" fmla="*/ 225 w 790"/>
                <a:gd name="T11" fmla="*/ 218 h 270"/>
                <a:gd name="T12" fmla="*/ 203 w 790"/>
                <a:gd name="T13" fmla="*/ 194 h 270"/>
                <a:gd name="T14" fmla="*/ 293 w 790"/>
                <a:gd name="T15" fmla="*/ 215 h 270"/>
                <a:gd name="T16" fmla="*/ 312 w 790"/>
                <a:gd name="T17" fmla="*/ 234 h 270"/>
                <a:gd name="T18" fmla="*/ 225 w 790"/>
                <a:gd name="T19" fmla="*/ 218 h 270"/>
                <a:gd name="T20" fmla="*/ 421 w 790"/>
                <a:gd name="T21" fmla="*/ 253 h 270"/>
                <a:gd name="T22" fmla="*/ 407 w 790"/>
                <a:gd name="T23" fmla="*/ 239 h 270"/>
                <a:gd name="T24" fmla="*/ 497 w 790"/>
                <a:gd name="T25" fmla="*/ 258 h 270"/>
                <a:gd name="T26" fmla="*/ 506 w 790"/>
                <a:gd name="T27" fmla="*/ 270 h 270"/>
                <a:gd name="T28" fmla="*/ 421 w 790"/>
                <a:gd name="T29" fmla="*/ 253 h 270"/>
                <a:gd name="T30" fmla="*/ 582 w 790"/>
                <a:gd name="T31" fmla="*/ 218 h 270"/>
                <a:gd name="T32" fmla="*/ 573 w 790"/>
                <a:gd name="T33" fmla="*/ 206 h 270"/>
                <a:gd name="T34" fmla="*/ 637 w 790"/>
                <a:gd name="T35" fmla="*/ 144 h 270"/>
                <a:gd name="T36" fmla="*/ 646 w 790"/>
                <a:gd name="T37" fmla="*/ 154 h 270"/>
                <a:gd name="T38" fmla="*/ 582 w 790"/>
                <a:gd name="T39" fmla="*/ 218 h 270"/>
                <a:gd name="T40" fmla="*/ 726 w 790"/>
                <a:gd name="T41" fmla="*/ 73 h 270"/>
                <a:gd name="T42" fmla="*/ 715 w 790"/>
                <a:gd name="T43" fmla="*/ 64 h 270"/>
                <a:gd name="T44" fmla="*/ 779 w 790"/>
                <a:gd name="T45" fmla="*/ 0 h 270"/>
                <a:gd name="T46" fmla="*/ 790 w 790"/>
                <a:gd name="T47" fmla="*/ 12 h 270"/>
                <a:gd name="T48" fmla="*/ 726 w 790"/>
                <a:gd name="T49" fmla="*/ 73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0" h="270">
                  <a:moveTo>
                    <a:pt x="30" y="180"/>
                  </a:moveTo>
                  <a:lnTo>
                    <a:pt x="0" y="149"/>
                  </a:lnTo>
                  <a:lnTo>
                    <a:pt x="90" y="170"/>
                  </a:lnTo>
                  <a:lnTo>
                    <a:pt x="118" y="196"/>
                  </a:lnTo>
                  <a:lnTo>
                    <a:pt x="30" y="180"/>
                  </a:lnTo>
                  <a:close/>
                  <a:moveTo>
                    <a:pt x="225" y="218"/>
                  </a:moveTo>
                  <a:lnTo>
                    <a:pt x="203" y="194"/>
                  </a:lnTo>
                  <a:lnTo>
                    <a:pt x="293" y="215"/>
                  </a:lnTo>
                  <a:lnTo>
                    <a:pt x="312" y="234"/>
                  </a:lnTo>
                  <a:lnTo>
                    <a:pt x="225" y="218"/>
                  </a:lnTo>
                  <a:close/>
                  <a:moveTo>
                    <a:pt x="421" y="253"/>
                  </a:moveTo>
                  <a:lnTo>
                    <a:pt x="407" y="239"/>
                  </a:lnTo>
                  <a:lnTo>
                    <a:pt x="497" y="258"/>
                  </a:lnTo>
                  <a:lnTo>
                    <a:pt x="506" y="270"/>
                  </a:lnTo>
                  <a:lnTo>
                    <a:pt x="421" y="253"/>
                  </a:lnTo>
                  <a:close/>
                  <a:moveTo>
                    <a:pt x="582" y="218"/>
                  </a:moveTo>
                  <a:lnTo>
                    <a:pt x="573" y="206"/>
                  </a:lnTo>
                  <a:lnTo>
                    <a:pt x="637" y="144"/>
                  </a:lnTo>
                  <a:lnTo>
                    <a:pt x="646" y="154"/>
                  </a:lnTo>
                  <a:lnTo>
                    <a:pt x="582" y="218"/>
                  </a:lnTo>
                  <a:close/>
                  <a:moveTo>
                    <a:pt x="726" y="73"/>
                  </a:moveTo>
                  <a:lnTo>
                    <a:pt x="715" y="64"/>
                  </a:lnTo>
                  <a:lnTo>
                    <a:pt x="779" y="0"/>
                  </a:lnTo>
                  <a:lnTo>
                    <a:pt x="790" y="12"/>
                  </a:lnTo>
                  <a:lnTo>
                    <a:pt x="726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1" name="Freeform 39"/>
            <p:cNvSpPr/>
            <p:nvPr/>
          </p:nvSpPr>
          <p:spPr bwMode="auto">
            <a:xfrm rot="2700000">
              <a:off x="-992615" y="210413"/>
              <a:ext cx="3111466" cy="3111466"/>
            </a:xfrm>
            <a:custGeom>
              <a:avLst/>
              <a:gdLst>
                <a:gd name="T0" fmla="*/ 253 w 1369"/>
                <a:gd name="T1" fmla="*/ 1369 h 1369"/>
                <a:gd name="T2" fmla="*/ 0 w 1369"/>
                <a:gd name="T3" fmla="*/ 1115 h 1369"/>
                <a:gd name="T4" fmla="*/ 1115 w 1369"/>
                <a:gd name="T5" fmla="*/ 0 h 1369"/>
                <a:gd name="T6" fmla="*/ 1369 w 1369"/>
                <a:gd name="T7" fmla="*/ 254 h 1369"/>
                <a:gd name="T8" fmla="*/ 253 w 1369"/>
                <a:gd name="T9" fmla="*/ 1369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9" h="1369">
                  <a:moveTo>
                    <a:pt x="253" y="1369"/>
                  </a:moveTo>
                  <a:lnTo>
                    <a:pt x="0" y="1115"/>
                  </a:lnTo>
                  <a:lnTo>
                    <a:pt x="1115" y="0"/>
                  </a:lnTo>
                  <a:lnTo>
                    <a:pt x="1369" y="254"/>
                  </a:lnTo>
                  <a:lnTo>
                    <a:pt x="253" y="13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</p:grpSp>
      <p:grpSp>
        <p:nvGrpSpPr>
          <p:cNvPr id="32" name="Group 47"/>
          <p:cNvGrpSpPr/>
          <p:nvPr/>
        </p:nvGrpSpPr>
        <p:grpSpPr>
          <a:xfrm>
            <a:off x="-842492" y="1506350"/>
            <a:ext cx="5356830" cy="2749332"/>
            <a:chOff x="-891477" y="1213143"/>
            <a:chExt cx="5668291" cy="2909186"/>
          </a:xfrm>
        </p:grpSpPr>
        <p:sp>
          <p:nvSpPr>
            <p:cNvPr id="33" name="Freeform 6"/>
            <p:cNvSpPr/>
            <p:nvPr/>
          </p:nvSpPr>
          <p:spPr bwMode="auto">
            <a:xfrm rot="2700000">
              <a:off x="3212968" y="2630495"/>
              <a:ext cx="1302316" cy="1302316"/>
            </a:xfrm>
            <a:custGeom>
              <a:avLst/>
              <a:gdLst>
                <a:gd name="T0" fmla="*/ 83 w 573"/>
                <a:gd name="T1" fmla="*/ 573 h 573"/>
                <a:gd name="T2" fmla="*/ 0 w 573"/>
                <a:gd name="T3" fmla="*/ 490 h 573"/>
                <a:gd name="T4" fmla="*/ 490 w 573"/>
                <a:gd name="T5" fmla="*/ 0 h 573"/>
                <a:gd name="T6" fmla="*/ 573 w 573"/>
                <a:gd name="T7" fmla="*/ 83 h 573"/>
                <a:gd name="T8" fmla="*/ 83 w 573"/>
                <a:gd name="T9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573">
                  <a:moveTo>
                    <a:pt x="83" y="573"/>
                  </a:moveTo>
                  <a:lnTo>
                    <a:pt x="0" y="490"/>
                  </a:lnTo>
                  <a:lnTo>
                    <a:pt x="490" y="0"/>
                  </a:lnTo>
                  <a:lnTo>
                    <a:pt x="573" y="83"/>
                  </a:lnTo>
                  <a:lnTo>
                    <a:pt x="83" y="573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4" name="Freeform 10"/>
            <p:cNvSpPr/>
            <p:nvPr/>
          </p:nvSpPr>
          <p:spPr bwMode="auto">
            <a:xfrm rot="2700000">
              <a:off x="2041117" y="2781563"/>
              <a:ext cx="1227313" cy="375013"/>
            </a:xfrm>
            <a:custGeom>
              <a:avLst/>
              <a:gdLst>
                <a:gd name="T0" fmla="*/ 165 w 540"/>
                <a:gd name="T1" fmla="*/ 165 h 165"/>
                <a:gd name="T2" fmla="*/ 540 w 540"/>
                <a:gd name="T3" fmla="*/ 90 h 165"/>
                <a:gd name="T4" fmla="*/ 457 w 540"/>
                <a:gd name="T5" fmla="*/ 7 h 165"/>
                <a:gd name="T6" fmla="*/ 0 w 540"/>
                <a:gd name="T7" fmla="*/ 0 h 165"/>
                <a:gd name="T8" fmla="*/ 165 w 540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65">
                  <a:moveTo>
                    <a:pt x="165" y="165"/>
                  </a:moveTo>
                  <a:lnTo>
                    <a:pt x="540" y="90"/>
                  </a:lnTo>
                  <a:lnTo>
                    <a:pt x="457" y="7"/>
                  </a:lnTo>
                  <a:lnTo>
                    <a:pt x="0" y="0"/>
                  </a:lnTo>
                  <a:lnTo>
                    <a:pt x="165" y="165"/>
                  </a:lnTo>
                  <a:close/>
                </a:path>
              </a:pathLst>
            </a:custGeom>
            <a:solidFill>
              <a:srgbClr val="005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5" name="Freeform 16"/>
            <p:cNvSpPr/>
            <p:nvPr/>
          </p:nvSpPr>
          <p:spPr bwMode="auto">
            <a:xfrm rot="2700000">
              <a:off x="4509759" y="3147225"/>
              <a:ext cx="263645" cy="270464"/>
            </a:xfrm>
            <a:custGeom>
              <a:avLst/>
              <a:gdLst>
                <a:gd name="T0" fmla="*/ 0 w 116"/>
                <a:gd name="T1" fmla="*/ 0 h 119"/>
                <a:gd name="T2" fmla="*/ 116 w 116"/>
                <a:gd name="T3" fmla="*/ 0 h 119"/>
                <a:gd name="T4" fmla="*/ 116 w 116"/>
                <a:gd name="T5" fmla="*/ 119 h 119"/>
                <a:gd name="T6" fmla="*/ 0 w 116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9">
                  <a:moveTo>
                    <a:pt x="0" y="0"/>
                  </a:moveTo>
                  <a:lnTo>
                    <a:pt x="116" y="0"/>
                  </a:lnTo>
                  <a:lnTo>
                    <a:pt x="116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6" name="Freeform 20"/>
            <p:cNvSpPr>
              <a:spLocks noEditPoints="1"/>
            </p:cNvSpPr>
            <p:nvPr/>
          </p:nvSpPr>
          <p:spPr bwMode="auto">
            <a:xfrm rot="2700000">
              <a:off x="2476634" y="2377304"/>
              <a:ext cx="2061432" cy="1220495"/>
            </a:xfrm>
            <a:custGeom>
              <a:avLst/>
              <a:gdLst>
                <a:gd name="T0" fmla="*/ 19 w 907"/>
                <a:gd name="T1" fmla="*/ 537 h 537"/>
                <a:gd name="T2" fmla="*/ 0 w 907"/>
                <a:gd name="T3" fmla="*/ 516 h 537"/>
                <a:gd name="T4" fmla="*/ 90 w 907"/>
                <a:gd name="T5" fmla="*/ 509 h 537"/>
                <a:gd name="T6" fmla="*/ 109 w 907"/>
                <a:gd name="T7" fmla="*/ 527 h 537"/>
                <a:gd name="T8" fmla="*/ 19 w 907"/>
                <a:gd name="T9" fmla="*/ 537 h 537"/>
                <a:gd name="T10" fmla="*/ 221 w 907"/>
                <a:gd name="T11" fmla="*/ 518 h 537"/>
                <a:gd name="T12" fmla="*/ 204 w 907"/>
                <a:gd name="T13" fmla="*/ 501 h 537"/>
                <a:gd name="T14" fmla="*/ 294 w 907"/>
                <a:gd name="T15" fmla="*/ 497 h 537"/>
                <a:gd name="T16" fmla="*/ 308 w 907"/>
                <a:gd name="T17" fmla="*/ 511 h 537"/>
                <a:gd name="T18" fmla="*/ 221 w 907"/>
                <a:gd name="T19" fmla="*/ 518 h 537"/>
                <a:gd name="T20" fmla="*/ 396 w 907"/>
                <a:gd name="T21" fmla="*/ 490 h 537"/>
                <a:gd name="T22" fmla="*/ 405 w 907"/>
                <a:gd name="T23" fmla="*/ 490 h 537"/>
                <a:gd name="T24" fmla="*/ 467 w 907"/>
                <a:gd name="T25" fmla="*/ 428 h 537"/>
                <a:gd name="T26" fmla="*/ 476 w 907"/>
                <a:gd name="T27" fmla="*/ 438 h 537"/>
                <a:gd name="T28" fmla="*/ 417 w 907"/>
                <a:gd name="T29" fmla="*/ 499 h 537"/>
                <a:gd name="T30" fmla="*/ 408 w 907"/>
                <a:gd name="T31" fmla="*/ 501 h 537"/>
                <a:gd name="T32" fmla="*/ 396 w 907"/>
                <a:gd name="T33" fmla="*/ 490 h 537"/>
                <a:gd name="T34" fmla="*/ 557 w 907"/>
                <a:gd name="T35" fmla="*/ 359 h 537"/>
                <a:gd name="T36" fmla="*/ 547 w 907"/>
                <a:gd name="T37" fmla="*/ 348 h 537"/>
                <a:gd name="T38" fmla="*/ 609 w 907"/>
                <a:gd name="T39" fmla="*/ 284 h 537"/>
                <a:gd name="T40" fmla="*/ 621 w 907"/>
                <a:gd name="T41" fmla="*/ 295 h 537"/>
                <a:gd name="T42" fmla="*/ 557 w 907"/>
                <a:gd name="T43" fmla="*/ 359 h 537"/>
                <a:gd name="T44" fmla="*/ 699 w 907"/>
                <a:gd name="T45" fmla="*/ 215 h 537"/>
                <a:gd name="T46" fmla="*/ 689 w 907"/>
                <a:gd name="T47" fmla="*/ 206 h 537"/>
                <a:gd name="T48" fmla="*/ 753 w 907"/>
                <a:gd name="T49" fmla="*/ 142 h 537"/>
                <a:gd name="T50" fmla="*/ 763 w 907"/>
                <a:gd name="T51" fmla="*/ 151 h 537"/>
                <a:gd name="T52" fmla="*/ 699 w 907"/>
                <a:gd name="T53" fmla="*/ 215 h 537"/>
                <a:gd name="T54" fmla="*/ 843 w 907"/>
                <a:gd name="T55" fmla="*/ 73 h 537"/>
                <a:gd name="T56" fmla="*/ 831 w 907"/>
                <a:gd name="T57" fmla="*/ 61 h 537"/>
                <a:gd name="T58" fmla="*/ 895 w 907"/>
                <a:gd name="T59" fmla="*/ 0 h 537"/>
                <a:gd name="T60" fmla="*/ 907 w 907"/>
                <a:gd name="T61" fmla="*/ 9 h 537"/>
                <a:gd name="T62" fmla="*/ 843 w 907"/>
                <a:gd name="T63" fmla="*/ 73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07" h="537">
                  <a:moveTo>
                    <a:pt x="19" y="537"/>
                  </a:moveTo>
                  <a:lnTo>
                    <a:pt x="0" y="516"/>
                  </a:lnTo>
                  <a:lnTo>
                    <a:pt x="90" y="509"/>
                  </a:lnTo>
                  <a:lnTo>
                    <a:pt x="109" y="527"/>
                  </a:lnTo>
                  <a:lnTo>
                    <a:pt x="19" y="537"/>
                  </a:lnTo>
                  <a:close/>
                  <a:moveTo>
                    <a:pt x="221" y="518"/>
                  </a:moveTo>
                  <a:lnTo>
                    <a:pt x="204" y="501"/>
                  </a:lnTo>
                  <a:lnTo>
                    <a:pt x="294" y="497"/>
                  </a:lnTo>
                  <a:lnTo>
                    <a:pt x="308" y="511"/>
                  </a:lnTo>
                  <a:lnTo>
                    <a:pt x="221" y="518"/>
                  </a:lnTo>
                  <a:close/>
                  <a:moveTo>
                    <a:pt x="396" y="490"/>
                  </a:moveTo>
                  <a:lnTo>
                    <a:pt x="405" y="490"/>
                  </a:lnTo>
                  <a:lnTo>
                    <a:pt x="467" y="428"/>
                  </a:lnTo>
                  <a:lnTo>
                    <a:pt x="476" y="438"/>
                  </a:lnTo>
                  <a:lnTo>
                    <a:pt x="417" y="499"/>
                  </a:lnTo>
                  <a:lnTo>
                    <a:pt x="408" y="501"/>
                  </a:lnTo>
                  <a:lnTo>
                    <a:pt x="396" y="490"/>
                  </a:lnTo>
                  <a:close/>
                  <a:moveTo>
                    <a:pt x="557" y="359"/>
                  </a:moveTo>
                  <a:lnTo>
                    <a:pt x="547" y="348"/>
                  </a:lnTo>
                  <a:lnTo>
                    <a:pt x="609" y="284"/>
                  </a:lnTo>
                  <a:lnTo>
                    <a:pt x="621" y="295"/>
                  </a:lnTo>
                  <a:lnTo>
                    <a:pt x="557" y="359"/>
                  </a:lnTo>
                  <a:close/>
                  <a:moveTo>
                    <a:pt x="699" y="215"/>
                  </a:moveTo>
                  <a:lnTo>
                    <a:pt x="689" y="206"/>
                  </a:lnTo>
                  <a:lnTo>
                    <a:pt x="753" y="142"/>
                  </a:lnTo>
                  <a:lnTo>
                    <a:pt x="763" y="151"/>
                  </a:lnTo>
                  <a:lnTo>
                    <a:pt x="699" y="215"/>
                  </a:lnTo>
                  <a:close/>
                  <a:moveTo>
                    <a:pt x="843" y="73"/>
                  </a:moveTo>
                  <a:lnTo>
                    <a:pt x="831" y="61"/>
                  </a:lnTo>
                  <a:lnTo>
                    <a:pt x="895" y="0"/>
                  </a:lnTo>
                  <a:lnTo>
                    <a:pt x="907" y="9"/>
                  </a:lnTo>
                  <a:lnTo>
                    <a:pt x="843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7" name="Freeform 41"/>
            <p:cNvSpPr/>
            <p:nvPr/>
          </p:nvSpPr>
          <p:spPr bwMode="auto">
            <a:xfrm rot="2700000">
              <a:off x="-891477" y="1213143"/>
              <a:ext cx="2909186" cy="2909186"/>
            </a:xfrm>
            <a:custGeom>
              <a:avLst/>
              <a:gdLst>
                <a:gd name="T0" fmla="*/ 165 w 1280"/>
                <a:gd name="T1" fmla="*/ 1280 h 1280"/>
                <a:gd name="T2" fmla="*/ 0 w 1280"/>
                <a:gd name="T3" fmla="*/ 1115 h 1280"/>
                <a:gd name="T4" fmla="*/ 1115 w 1280"/>
                <a:gd name="T5" fmla="*/ 0 h 1280"/>
                <a:gd name="T6" fmla="*/ 1280 w 1280"/>
                <a:gd name="T7" fmla="*/ 165 h 1280"/>
                <a:gd name="T8" fmla="*/ 165 w 1280"/>
                <a:gd name="T9" fmla="*/ 1280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0" h="1280">
                  <a:moveTo>
                    <a:pt x="165" y="1280"/>
                  </a:moveTo>
                  <a:lnTo>
                    <a:pt x="0" y="1115"/>
                  </a:lnTo>
                  <a:lnTo>
                    <a:pt x="1115" y="0"/>
                  </a:lnTo>
                  <a:lnTo>
                    <a:pt x="1280" y="165"/>
                  </a:lnTo>
                  <a:lnTo>
                    <a:pt x="165" y="1280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</p:grpSp>
      <p:grpSp>
        <p:nvGrpSpPr>
          <p:cNvPr id="38" name="Group 48"/>
          <p:cNvGrpSpPr/>
          <p:nvPr/>
        </p:nvGrpSpPr>
        <p:grpSpPr>
          <a:xfrm>
            <a:off x="-1147633" y="2234836"/>
            <a:ext cx="7088704" cy="3219726"/>
            <a:chOff x="-1214359" y="1983985"/>
            <a:chExt cx="7500861" cy="3406930"/>
          </a:xfrm>
        </p:grpSpPr>
        <p:sp>
          <p:nvSpPr>
            <p:cNvPr id="39" name="Freeform 5"/>
            <p:cNvSpPr/>
            <p:nvPr/>
          </p:nvSpPr>
          <p:spPr bwMode="auto">
            <a:xfrm rot="2700000">
              <a:off x="3431459" y="2500243"/>
              <a:ext cx="2372805" cy="2372805"/>
            </a:xfrm>
            <a:custGeom>
              <a:avLst/>
              <a:gdLst>
                <a:gd name="T0" fmla="*/ 83 w 1044"/>
                <a:gd name="T1" fmla="*/ 1044 h 1044"/>
                <a:gd name="T2" fmla="*/ 0 w 1044"/>
                <a:gd name="T3" fmla="*/ 962 h 1044"/>
                <a:gd name="T4" fmla="*/ 962 w 1044"/>
                <a:gd name="T5" fmla="*/ 0 h 1044"/>
                <a:gd name="T6" fmla="*/ 1044 w 1044"/>
                <a:gd name="T7" fmla="*/ 83 h 1044"/>
                <a:gd name="T8" fmla="*/ 83 w 1044"/>
                <a:gd name="T9" fmla="*/ 1044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1044">
                  <a:moveTo>
                    <a:pt x="83" y="1044"/>
                  </a:moveTo>
                  <a:lnTo>
                    <a:pt x="0" y="962"/>
                  </a:lnTo>
                  <a:lnTo>
                    <a:pt x="962" y="0"/>
                  </a:lnTo>
                  <a:lnTo>
                    <a:pt x="1044" y="83"/>
                  </a:lnTo>
                  <a:lnTo>
                    <a:pt x="83" y="10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0" name="Freeform 14"/>
            <p:cNvSpPr/>
            <p:nvPr/>
          </p:nvSpPr>
          <p:spPr bwMode="auto">
            <a:xfrm rot="2700000">
              <a:off x="2023559" y="3198797"/>
              <a:ext cx="979578" cy="977305"/>
            </a:xfrm>
            <a:custGeom>
              <a:avLst/>
              <a:gdLst>
                <a:gd name="T0" fmla="*/ 431 w 431"/>
                <a:gd name="T1" fmla="*/ 82 h 430"/>
                <a:gd name="T2" fmla="*/ 431 w 431"/>
                <a:gd name="T3" fmla="*/ 80 h 430"/>
                <a:gd name="T4" fmla="*/ 348 w 431"/>
                <a:gd name="T5" fmla="*/ 0 h 430"/>
                <a:gd name="T6" fmla="*/ 348 w 431"/>
                <a:gd name="T7" fmla="*/ 0 h 430"/>
                <a:gd name="T8" fmla="*/ 0 w 431"/>
                <a:gd name="T9" fmla="*/ 99 h 430"/>
                <a:gd name="T10" fmla="*/ 126 w 431"/>
                <a:gd name="T11" fmla="*/ 222 h 430"/>
                <a:gd name="T12" fmla="*/ 206 w 431"/>
                <a:gd name="T13" fmla="*/ 305 h 430"/>
                <a:gd name="T14" fmla="*/ 332 w 431"/>
                <a:gd name="T15" fmla="*/ 430 h 430"/>
                <a:gd name="T16" fmla="*/ 431 w 431"/>
                <a:gd name="T17" fmla="*/ 82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1" h="430">
                  <a:moveTo>
                    <a:pt x="431" y="82"/>
                  </a:moveTo>
                  <a:lnTo>
                    <a:pt x="431" y="80"/>
                  </a:lnTo>
                  <a:lnTo>
                    <a:pt x="348" y="0"/>
                  </a:lnTo>
                  <a:lnTo>
                    <a:pt x="348" y="0"/>
                  </a:lnTo>
                  <a:lnTo>
                    <a:pt x="0" y="99"/>
                  </a:lnTo>
                  <a:lnTo>
                    <a:pt x="126" y="222"/>
                  </a:lnTo>
                  <a:lnTo>
                    <a:pt x="206" y="305"/>
                  </a:lnTo>
                  <a:lnTo>
                    <a:pt x="332" y="430"/>
                  </a:lnTo>
                  <a:lnTo>
                    <a:pt x="431" y="8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1" name="Freeform 17"/>
            <p:cNvSpPr/>
            <p:nvPr/>
          </p:nvSpPr>
          <p:spPr bwMode="auto">
            <a:xfrm rot="2700000">
              <a:off x="6022857" y="3556431"/>
              <a:ext cx="263645" cy="263645"/>
            </a:xfrm>
            <a:custGeom>
              <a:avLst/>
              <a:gdLst>
                <a:gd name="T0" fmla="*/ 0 w 116"/>
                <a:gd name="T1" fmla="*/ 0 h 116"/>
                <a:gd name="T2" fmla="*/ 116 w 116"/>
                <a:gd name="T3" fmla="*/ 0 h 116"/>
                <a:gd name="T4" fmla="*/ 116 w 116"/>
                <a:gd name="T5" fmla="*/ 116 h 116"/>
                <a:gd name="T6" fmla="*/ 0 w 116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6">
                  <a:moveTo>
                    <a:pt x="0" y="0"/>
                  </a:moveTo>
                  <a:lnTo>
                    <a:pt x="116" y="0"/>
                  </a:lnTo>
                  <a:lnTo>
                    <a:pt x="116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2" name="Freeform 19"/>
            <p:cNvSpPr>
              <a:spLocks noEditPoints="1"/>
            </p:cNvSpPr>
            <p:nvPr/>
          </p:nvSpPr>
          <p:spPr bwMode="auto">
            <a:xfrm rot="2700000">
              <a:off x="2910181" y="2332526"/>
              <a:ext cx="2711453" cy="2711453"/>
            </a:xfrm>
            <a:custGeom>
              <a:avLst/>
              <a:gdLst>
                <a:gd name="T0" fmla="*/ 42 w 1193"/>
                <a:gd name="T1" fmla="*/ 1193 h 1193"/>
                <a:gd name="T2" fmla="*/ 0 w 1193"/>
                <a:gd name="T3" fmla="*/ 1150 h 1193"/>
                <a:gd name="T4" fmla="*/ 68 w 1193"/>
                <a:gd name="T5" fmla="*/ 1091 h 1193"/>
                <a:gd name="T6" fmla="*/ 101 w 1193"/>
                <a:gd name="T7" fmla="*/ 1124 h 1193"/>
                <a:gd name="T8" fmla="*/ 42 w 1193"/>
                <a:gd name="T9" fmla="*/ 1193 h 1193"/>
                <a:gd name="T10" fmla="*/ 312 w 1193"/>
                <a:gd name="T11" fmla="*/ 890 h 1193"/>
                <a:gd name="T12" fmla="*/ 303 w 1193"/>
                <a:gd name="T13" fmla="*/ 881 h 1193"/>
                <a:gd name="T14" fmla="*/ 367 w 1193"/>
                <a:gd name="T15" fmla="*/ 817 h 1193"/>
                <a:gd name="T16" fmla="*/ 376 w 1193"/>
                <a:gd name="T17" fmla="*/ 826 h 1193"/>
                <a:gd name="T18" fmla="*/ 312 w 1193"/>
                <a:gd name="T19" fmla="*/ 890 h 1193"/>
                <a:gd name="T20" fmla="*/ 457 w 1193"/>
                <a:gd name="T21" fmla="*/ 748 h 1193"/>
                <a:gd name="T22" fmla="*/ 445 w 1193"/>
                <a:gd name="T23" fmla="*/ 736 h 1193"/>
                <a:gd name="T24" fmla="*/ 509 w 1193"/>
                <a:gd name="T25" fmla="*/ 672 h 1193"/>
                <a:gd name="T26" fmla="*/ 518 w 1193"/>
                <a:gd name="T27" fmla="*/ 684 h 1193"/>
                <a:gd name="T28" fmla="*/ 457 w 1193"/>
                <a:gd name="T29" fmla="*/ 748 h 1193"/>
                <a:gd name="T30" fmla="*/ 599 w 1193"/>
                <a:gd name="T31" fmla="*/ 604 h 1193"/>
                <a:gd name="T32" fmla="*/ 589 w 1193"/>
                <a:gd name="T33" fmla="*/ 594 h 1193"/>
                <a:gd name="T34" fmla="*/ 651 w 1193"/>
                <a:gd name="T35" fmla="*/ 530 h 1193"/>
                <a:gd name="T36" fmla="*/ 663 w 1193"/>
                <a:gd name="T37" fmla="*/ 540 h 1193"/>
                <a:gd name="T38" fmla="*/ 599 w 1193"/>
                <a:gd name="T39" fmla="*/ 604 h 1193"/>
                <a:gd name="T40" fmla="*/ 743 w 1193"/>
                <a:gd name="T41" fmla="*/ 462 h 1193"/>
                <a:gd name="T42" fmla="*/ 731 w 1193"/>
                <a:gd name="T43" fmla="*/ 450 h 1193"/>
                <a:gd name="T44" fmla="*/ 795 w 1193"/>
                <a:gd name="T45" fmla="*/ 386 h 1193"/>
                <a:gd name="T46" fmla="*/ 805 w 1193"/>
                <a:gd name="T47" fmla="*/ 398 h 1193"/>
                <a:gd name="T48" fmla="*/ 743 w 1193"/>
                <a:gd name="T49" fmla="*/ 462 h 1193"/>
                <a:gd name="T50" fmla="*/ 885 w 1193"/>
                <a:gd name="T51" fmla="*/ 317 h 1193"/>
                <a:gd name="T52" fmla="*/ 876 w 1193"/>
                <a:gd name="T53" fmla="*/ 308 h 1193"/>
                <a:gd name="T54" fmla="*/ 937 w 1193"/>
                <a:gd name="T55" fmla="*/ 244 h 1193"/>
                <a:gd name="T56" fmla="*/ 949 w 1193"/>
                <a:gd name="T57" fmla="*/ 253 h 1193"/>
                <a:gd name="T58" fmla="*/ 885 w 1193"/>
                <a:gd name="T59" fmla="*/ 317 h 1193"/>
                <a:gd name="T60" fmla="*/ 1027 w 1193"/>
                <a:gd name="T61" fmla="*/ 175 h 1193"/>
                <a:gd name="T62" fmla="*/ 1018 w 1193"/>
                <a:gd name="T63" fmla="*/ 163 h 1193"/>
                <a:gd name="T64" fmla="*/ 1082 w 1193"/>
                <a:gd name="T65" fmla="*/ 99 h 1193"/>
                <a:gd name="T66" fmla="*/ 1091 w 1193"/>
                <a:gd name="T67" fmla="*/ 111 h 1193"/>
                <a:gd name="T68" fmla="*/ 1027 w 1193"/>
                <a:gd name="T69" fmla="*/ 175 h 1193"/>
                <a:gd name="T70" fmla="*/ 1172 w 1193"/>
                <a:gd name="T71" fmla="*/ 31 h 1193"/>
                <a:gd name="T72" fmla="*/ 1160 w 1193"/>
                <a:gd name="T73" fmla="*/ 21 h 1193"/>
                <a:gd name="T74" fmla="*/ 1181 w 1193"/>
                <a:gd name="T75" fmla="*/ 0 h 1193"/>
                <a:gd name="T76" fmla="*/ 1193 w 1193"/>
                <a:gd name="T77" fmla="*/ 12 h 1193"/>
                <a:gd name="T78" fmla="*/ 1172 w 1193"/>
                <a:gd name="T79" fmla="*/ 3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3" h="1193">
                  <a:moveTo>
                    <a:pt x="42" y="1193"/>
                  </a:moveTo>
                  <a:lnTo>
                    <a:pt x="0" y="1150"/>
                  </a:lnTo>
                  <a:lnTo>
                    <a:pt x="68" y="1091"/>
                  </a:lnTo>
                  <a:lnTo>
                    <a:pt x="101" y="1124"/>
                  </a:lnTo>
                  <a:lnTo>
                    <a:pt x="42" y="1193"/>
                  </a:lnTo>
                  <a:close/>
                  <a:moveTo>
                    <a:pt x="312" y="890"/>
                  </a:moveTo>
                  <a:lnTo>
                    <a:pt x="303" y="881"/>
                  </a:lnTo>
                  <a:lnTo>
                    <a:pt x="367" y="817"/>
                  </a:lnTo>
                  <a:lnTo>
                    <a:pt x="376" y="826"/>
                  </a:lnTo>
                  <a:lnTo>
                    <a:pt x="312" y="890"/>
                  </a:lnTo>
                  <a:close/>
                  <a:moveTo>
                    <a:pt x="457" y="748"/>
                  </a:moveTo>
                  <a:lnTo>
                    <a:pt x="445" y="736"/>
                  </a:lnTo>
                  <a:lnTo>
                    <a:pt x="509" y="672"/>
                  </a:lnTo>
                  <a:lnTo>
                    <a:pt x="518" y="684"/>
                  </a:lnTo>
                  <a:lnTo>
                    <a:pt x="457" y="748"/>
                  </a:lnTo>
                  <a:close/>
                  <a:moveTo>
                    <a:pt x="599" y="604"/>
                  </a:moveTo>
                  <a:lnTo>
                    <a:pt x="589" y="594"/>
                  </a:lnTo>
                  <a:lnTo>
                    <a:pt x="651" y="530"/>
                  </a:lnTo>
                  <a:lnTo>
                    <a:pt x="663" y="540"/>
                  </a:lnTo>
                  <a:lnTo>
                    <a:pt x="599" y="604"/>
                  </a:lnTo>
                  <a:close/>
                  <a:moveTo>
                    <a:pt x="743" y="462"/>
                  </a:moveTo>
                  <a:lnTo>
                    <a:pt x="731" y="450"/>
                  </a:lnTo>
                  <a:lnTo>
                    <a:pt x="795" y="386"/>
                  </a:lnTo>
                  <a:lnTo>
                    <a:pt x="805" y="398"/>
                  </a:lnTo>
                  <a:lnTo>
                    <a:pt x="743" y="462"/>
                  </a:lnTo>
                  <a:close/>
                  <a:moveTo>
                    <a:pt x="885" y="317"/>
                  </a:moveTo>
                  <a:lnTo>
                    <a:pt x="876" y="308"/>
                  </a:lnTo>
                  <a:lnTo>
                    <a:pt x="937" y="244"/>
                  </a:lnTo>
                  <a:lnTo>
                    <a:pt x="949" y="253"/>
                  </a:lnTo>
                  <a:lnTo>
                    <a:pt x="885" y="317"/>
                  </a:lnTo>
                  <a:close/>
                  <a:moveTo>
                    <a:pt x="1027" y="175"/>
                  </a:moveTo>
                  <a:lnTo>
                    <a:pt x="1018" y="163"/>
                  </a:lnTo>
                  <a:lnTo>
                    <a:pt x="1082" y="99"/>
                  </a:lnTo>
                  <a:lnTo>
                    <a:pt x="1091" y="111"/>
                  </a:lnTo>
                  <a:lnTo>
                    <a:pt x="1027" y="175"/>
                  </a:lnTo>
                  <a:close/>
                  <a:moveTo>
                    <a:pt x="1172" y="31"/>
                  </a:moveTo>
                  <a:lnTo>
                    <a:pt x="1160" y="21"/>
                  </a:lnTo>
                  <a:lnTo>
                    <a:pt x="1181" y="0"/>
                  </a:lnTo>
                  <a:lnTo>
                    <a:pt x="1193" y="12"/>
                  </a:lnTo>
                  <a:lnTo>
                    <a:pt x="1172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3" name="Freeform 22"/>
            <p:cNvSpPr/>
            <p:nvPr/>
          </p:nvSpPr>
          <p:spPr bwMode="auto">
            <a:xfrm rot="2700000">
              <a:off x="2878387" y="3598810"/>
              <a:ext cx="179552" cy="177279"/>
            </a:xfrm>
            <a:custGeom>
              <a:avLst/>
              <a:gdLst>
                <a:gd name="T0" fmla="*/ 22 w 79"/>
                <a:gd name="T1" fmla="*/ 78 h 78"/>
                <a:gd name="T2" fmla="*/ 0 w 79"/>
                <a:gd name="T3" fmla="*/ 57 h 78"/>
                <a:gd name="T4" fmla="*/ 69 w 79"/>
                <a:gd name="T5" fmla="*/ 0 h 78"/>
                <a:gd name="T6" fmla="*/ 79 w 79"/>
                <a:gd name="T7" fmla="*/ 10 h 78"/>
                <a:gd name="T8" fmla="*/ 22 w 7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8">
                  <a:moveTo>
                    <a:pt x="22" y="78"/>
                  </a:moveTo>
                  <a:lnTo>
                    <a:pt x="0" y="57"/>
                  </a:lnTo>
                  <a:lnTo>
                    <a:pt x="69" y="0"/>
                  </a:lnTo>
                  <a:lnTo>
                    <a:pt x="79" y="10"/>
                  </a:lnTo>
                  <a:lnTo>
                    <a:pt x="22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4" name="Freeform 43"/>
            <p:cNvSpPr/>
            <p:nvPr/>
          </p:nvSpPr>
          <p:spPr bwMode="auto">
            <a:xfrm rot="2700000">
              <a:off x="-1215495" y="1985121"/>
              <a:ext cx="3406930" cy="3404657"/>
            </a:xfrm>
            <a:custGeom>
              <a:avLst/>
              <a:gdLst>
                <a:gd name="T0" fmla="*/ 331 w 1499"/>
                <a:gd name="T1" fmla="*/ 1498 h 1498"/>
                <a:gd name="T2" fmla="*/ 0 w 1499"/>
                <a:gd name="T3" fmla="*/ 1167 h 1498"/>
                <a:gd name="T4" fmla="*/ 1167 w 1499"/>
                <a:gd name="T5" fmla="*/ 0 h 1498"/>
                <a:gd name="T6" fmla="*/ 1499 w 1499"/>
                <a:gd name="T7" fmla="*/ 331 h 1498"/>
                <a:gd name="T8" fmla="*/ 331 w 1499"/>
                <a:gd name="T9" fmla="*/ 1498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9" h="1498">
                  <a:moveTo>
                    <a:pt x="331" y="1498"/>
                  </a:moveTo>
                  <a:lnTo>
                    <a:pt x="0" y="1167"/>
                  </a:lnTo>
                  <a:lnTo>
                    <a:pt x="1167" y="0"/>
                  </a:lnTo>
                  <a:lnTo>
                    <a:pt x="1499" y="331"/>
                  </a:lnTo>
                  <a:lnTo>
                    <a:pt x="331" y="149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</p:grpSp>
      <p:grpSp>
        <p:nvGrpSpPr>
          <p:cNvPr id="45" name="Group 49"/>
          <p:cNvGrpSpPr/>
          <p:nvPr/>
        </p:nvGrpSpPr>
        <p:grpSpPr>
          <a:xfrm>
            <a:off x="-845085" y="3400619"/>
            <a:ext cx="5968465" cy="2783502"/>
            <a:chOff x="-894221" y="3217550"/>
            <a:chExt cx="6315488" cy="2945342"/>
          </a:xfrm>
        </p:grpSpPr>
        <p:sp>
          <p:nvSpPr>
            <p:cNvPr id="46" name="Freeform 25"/>
            <p:cNvSpPr/>
            <p:nvPr/>
          </p:nvSpPr>
          <p:spPr bwMode="auto">
            <a:xfrm rot="2700000">
              <a:off x="3306641" y="3217550"/>
              <a:ext cx="1754603" cy="1754603"/>
            </a:xfrm>
            <a:custGeom>
              <a:avLst/>
              <a:gdLst>
                <a:gd name="T0" fmla="*/ 0 w 772"/>
                <a:gd name="T1" fmla="*/ 689 h 772"/>
                <a:gd name="T2" fmla="*/ 81 w 772"/>
                <a:gd name="T3" fmla="*/ 772 h 772"/>
                <a:gd name="T4" fmla="*/ 772 w 772"/>
                <a:gd name="T5" fmla="*/ 83 h 772"/>
                <a:gd name="T6" fmla="*/ 689 w 772"/>
                <a:gd name="T7" fmla="*/ 0 h 772"/>
                <a:gd name="T8" fmla="*/ 0 w 772"/>
                <a:gd name="T9" fmla="*/ 68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2" h="772">
                  <a:moveTo>
                    <a:pt x="0" y="689"/>
                  </a:moveTo>
                  <a:lnTo>
                    <a:pt x="81" y="772"/>
                  </a:lnTo>
                  <a:lnTo>
                    <a:pt x="772" y="83"/>
                  </a:lnTo>
                  <a:lnTo>
                    <a:pt x="689" y="0"/>
                  </a:lnTo>
                  <a:lnTo>
                    <a:pt x="0" y="689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7" name="Freeform 29"/>
            <p:cNvSpPr/>
            <p:nvPr/>
          </p:nvSpPr>
          <p:spPr bwMode="auto">
            <a:xfrm rot="2700000">
              <a:off x="2465327" y="3792977"/>
              <a:ext cx="377285" cy="1227313"/>
            </a:xfrm>
            <a:custGeom>
              <a:avLst/>
              <a:gdLst>
                <a:gd name="T0" fmla="*/ 0 w 166"/>
                <a:gd name="T1" fmla="*/ 374 h 540"/>
                <a:gd name="T2" fmla="*/ 76 w 166"/>
                <a:gd name="T3" fmla="*/ 0 h 540"/>
                <a:gd name="T4" fmla="*/ 157 w 166"/>
                <a:gd name="T5" fmla="*/ 83 h 540"/>
                <a:gd name="T6" fmla="*/ 166 w 166"/>
                <a:gd name="T7" fmla="*/ 540 h 540"/>
                <a:gd name="T8" fmla="*/ 0 w 166"/>
                <a:gd name="T9" fmla="*/ 374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540">
                  <a:moveTo>
                    <a:pt x="0" y="374"/>
                  </a:moveTo>
                  <a:lnTo>
                    <a:pt x="76" y="0"/>
                  </a:lnTo>
                  <a:lnTo>
                    <a:pt x="157" y="83"/>
                  </a:lnTo>
                  <a:lnTo>
                    <a:pt x="166" y="540"/>
                  </a:lnTo>
                  <a:lnTo>
                    <a:pt x="0" y="374"/>
                  </a:lnTo>
                  <a:close/>
                </a:path>
              </a:pathLst>
            </a:custGeom>
            <a:solidFill>
              <a:srgbClr val="005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8" name="Freeform 34"/>
            <p:cNvSpPr/>
            <p:nvPr/>
          </p:nvSpPr>
          <p:spPr bwMode="auto">
            <a:xfrm rot="2700000">
              <a:off x="5154212" y="3958817"/>
              <a:ext cx="263645" cy="270464"/>
            </a:xfrm>
            <a:custGeom>
              <a:avLst/>
              <a:gdLst>
                <a:gd name="T0" fmla="*/ 116 w 116"/>
                <a:gd name="T1" fmla="*/ 119 h 119"/>
                <a:gd name="T2" fmla="*/ 116 w 116"/>
                <a:gd name="T3" fmla="*/ 0 h 119"/>
                <a:gd name="T4" fmla="*/ 0 w 116"/>
                <a:gd name="T5" fmla="*/ 0 h 119"/>
                <a:gd name="T6" fmla="*/ 116 w 116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9">
                  <a:moveTo>
                    <a:pt x="116" y="119"/>
                  </a:moveTo>
                  <a:lnTo>
                    <a:pt x="116" y="0"/>
                  </a:lnTo>
                  <a:lnTo>
                    <a:pt x="0" y="0"/>
                  </a:lnTo>
                  <a:lnTo>
                    <a:pt x="116" y="119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9" name="Freeform 36"/>
            <p:cNvSpPr>
              <a:spLocks noEditPoints="1"/>
            </p:cNvSpPr>
            <p:nvPr/>
          </p:nvSpPr>
          <p:spPr bwMode="auto">
            <a:xfrm rot="2700000">
              <a:off x="2964552" y="3197673"/>
              <a:ext cx="1550051" cy="2384170"/>
            </a:xfrm>
            <a:custGeom>
              <a:avLst/>
              <a:gdLst>
                <a:gd name="T0" fmla="*/ 9 w 682"/>
                <a:gd name="T1" fmla="*/ 940 h 1049"/>
                <a:gd name="T2" fmla="*/ 26 w 682"/>
                <a:gd name="T3" fmla="*/ 959 h 1049"/>
                <a:gd name="T4" fmla="*/ 21 w 682"/>
                <a:gd name="T5" fmla="*/ 1049 h 1049"/>
                <a:gd name="T6" fmla="*/ 0 w 682"/>
                <a:gd name="T7" fmla="*/ 1030 h 1049"/>
                <a:gd name="T8" fmla="*/ 9 w 682"/>
                <a:gd name="T9" fmla="*/ 940 h 1049"/>
                <a:gd name="T10" fmla="*/ 26 w 682"/>
                <a:gd name="T11" fmla="*/ 739 h 1049"/>
                <a:gd name="T12" fmla="*/ 40 w 682"/>
                <a:gd name="T13" fmla="*/ 756 h 1049"/>
                <a:gd name="T14" fmla="*/ 35 w 682"/>
                <a:gd name="T15" fmla="*/ 846 h 1049"/>
                <a:gd name="T16" fmla="*/ 19 w 682"/>
                <a:gd name="T17" fmla="*/ 829 h 1049"/>
                <a:gd name="T18" fmla="*/ 26 w 682"/>
                <a:gd name="T19" fmla="*/ 739 h 1049"/>
                <a:gd name="T20" fmla="*/ 35 w 682"/>
                <a:gd name="T21" fmla="*/ 642 h 1049"/>
                <a:gd name="T22" fmla="*/ 38 w 682"/>
                <a:gd name="T23" fmla="*/ 633 h 1049"/>
                <a:gd name="T24" fmla="*/ 97 w 682"/>
                <a:gd name="T25" fmla="*/ 571 h 1049"/>
                <a:gd name="T26" fmla="*/ 109 w 682"/>
                <a:gd name="T27" fmla="*/ 583 h 1049"/>
                <a:gd name="T28" fmla="*/ 47 w 682"/>
                <a:gd name="T29" fmla="*/ 644 h 1049"/>
                <a:gd name="T30" fmla="*/ 47 w 682"/>
                <a:gd name="T31" fmla="*/ 654 h 1049"/>
                <a:gd name="T32" fmla="*/ 35 w 682"/>
                <a:gd name="T33" fmla="*/ 642 h 1049"/>
                <a:gd name="T34" fmla="*/ 241 w 682"/>
                <a:gd name="T35" fmla="*/ 429 h 1049"/>
                <a:gd name="T36" fmla="*/ 251 w 682"/>
                <a:gd name="T37" fmla="*/ 438 h 1049"/>
                <a:gd name="T38" fmla="*/ 187 w 682"/>
                <a:gd name="T39" fmla="*/ 502 h 1049"/>
                <a:gd name="T40" fmla="*/ 177 w 682"/>
                <a:gd name="T41" fmla="*/ 493 h 1049"/>
                <a:gd name="T42" fmla="*/ 241 w 682"/>
                <a:gd name="T43" fmla="*/ 429 h 1049"/>
                <a:gd name="T44" fmla="*/ 383 w 682"/>
                <a:gd name="T45" fmla="*/ 287 h 1049"/>
                <a:gd name="T46" fmla="*/ 395 w 682"/>
                <a:gd name="T47" fmla="*/ 296 h 1049"/>
                <a:gd name="T48" fmla="*/ 331 w 682"/>
                <a:gd name="T49" fmla="*/ 360 h 1049"/>
                <a:gd name="T50" fmla="*/ 319 w 682"/>
                <a:gd name="T51" fmla="*/ 348 h 1049"/>
                <a:gd name="T52" fmla="*/ 383 w 682"/>
                <a:gd name="T53" fmla="*/ 287 h 1049"/>
                <a:gd name="T54" fmla="*/ 528 w 682"/>
                <a:gd name="T55" fmla="*/ 143 h 1049"/>
                <a:gd name="T56" fmla="*/ 537 w 682"/>
                <a:gd name="T57" fmla="*/ 154 h 1049"/>
                <a:gd name="T58" fmla="*/ 473 w 682"/>
                <a:gd name="T59" fmla="*/ 216 h 1049"/>
                <a:gd name="T60" fmla="*/ 464 w 682"/>
                <a:gd name="T61" fmla="*/ 206 h 1049"/>
                <a:gd name="T62" fmla="*/ 528 w 682"/>
                <a:gd name="T63" fmla="*/ 143 h 1049"/>
                <a:gd name="T64" fmla="*/ 670 w 682"/>
                <a:gd name="T65" fmla="*/ 0 h 1049"/>
                <a:gd name="T66" fmla="*/ 682 w 682"/>
                <a:gd name="T67" fmla="*/ 10 h 1049"/>
                <a:gd name="T68" fmla="*/ 618 w 682"/>
                <a:gd name="T69" fmla="*/ 74 h 1049"/>
                <a:gd name="T70" fmla="*/ 606 w 682"/>
                <a:gd name="T71" fmla="*/ 62 h 1049"/>
                <a:gd name="T72" fmla="*/ 670 w 682"/>
                <a:gd name="T73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2" h="1049">
                  <a:moveTo>
                    <a:pt x="9" y="940"/>
                  </a:moveTo>
                  <a:lnTo>
                    <a:pt x="26" y="959"/>
                  </a:lnTo>
                  <a:lnTo>
                    <a:pt x="21" y="1049"/>
                  </a:lnTo>
                  <a:lnTo>
                    <a:pt x="0" y="1030"/>
                  </a:lnTo>
                  <a:lnTo>
                    <a:pt x="9" y="940"/>
                  </a:lnTo>
                  <a:close/>
                  <a:moveTo>
                    <a:pt x="26" y="739"/>
                  </a:moveTo>
                  <a:lnTo>
                    <a:pt x="40" y="756"/>
                  </a:lnTo>
                  <a:lnTo>
                    <a:pt x="35" y="846"/>
                  </a:lnTo>
                  <a:lnTo>
                    <a:pt x="19" y="829"/>
                  </a:lnTo>
                  <a:lnTo>
                    <a:pt x="26" y="739"/>
                  </a:lnTo>
                  <a:close/>
                  <a:moveTo>
                    <a:pt x="35" y="642"/>
                  </a:moveTo>
                  <a:lnTo>
                    <a:pt x="38" y="633"/>
                  </a:lnTo>
                  <a:lnTo>
                    <a:pt x="97" y="571"/>
                  </a:lnTo>
                  <a:lnTo>
                    <a:pt x="109" y="583"/>
                  </a:lnTo>
                  <a:lnTo>
                    <a:pt x="47" y="644"/>
                  </a:lnTo>
                  <a:lnTo>
                    <a:pt x="47" y="654"/>
                  </a:lnTo>
                  <a:lnTo>
                    <a:pt x="35" y="642"/>
                  </a:lnTo>
                  <a:close/>
                  <a:moveTo>
                    <a:pt x="241" y="429"/>
                  </a:moveTo>
                  <a:lnTo>
                    <a:pt x="251" y="438"/>
                  </a:lnTo>
                  <a:lnTo>
                    <a:pt x="187" y="502"/>
                  </a:lnTo>
                  <a:lnTo>
                    <a:pt x="177" y="493"/>
                  </a:lnTo>
                  <a:lnTo>
                    <a:pt x="241" y="429"/>
                  </a:lnTo>
                  <a:close/>
                  <a:moveTo>
                    <a:pt x="383" y="287"/>
                  </a:moveTo>
                  <a:lnTo>
                    <a:pt x="395" y="296"/>
                  </a:lnTo>
                  <a:lnTo>
                    <a:pt x="331" y="360"/>
                  </a:lnTo>
                  <a:lnTo>
                    <a:pt x="319" y="348"/>
                  </a:lnTo>
                  <a:lnTo>
                    <a:pt x="383" y="287"/>
                  </a:lnTo>
                  <a:close/>
                  <a:moveTo>
                    <a:pt x="528" y="143"/>
                  </a:moveTo>
                  <a:lnTo>
                    <a:pt x="537" y="154"/>
                  </a:lnTo>
                  <a:lnTo>
                    <a:pt x="473" y="216"/>
                  </a:lnTo>
                  <a:lnTo>
                    <a:pt x="464" y="206"/>
                  </a:lnTo>
                  <a:lnTo>
                    <a:pt x="528" y="143"/>
                  </a:lnTo>
                  <a:close/>
                  <a:moveTo>
                    <a:pt x="670" y="0"/>
                  </a:moveTo>
                  <a:lnTo>
                    <a:pt x="682" y="10"/>
                  </a:lnTo>
                  <a:lnTo>
                    <a:pt x="618" y="74"/>
                  </a:lnTo>
                  <a:lnTo>
                    <a:pt x="606" y="62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50" name="Freeform 44"/>
            <p:cNvSpPr/>
            <p:nvPr/>
          </p:nvSpPr>
          <p:spPr bwMode="auto">
            <a:xfrm rot="2700000">
              <a:off x="-894221" y="3251433"/>
              <a:ext cx="2911459" cy="2911460"/>
            </a:xfrm>
            <a:custGeom>
              <a:avLst/>
              <a:gdLst>
                <a:gd name="T0" fmla="*/ 166 w 1281"/>
                <a:gd name="T1" fmla="*/ 1281 h 1281"/>
                <a:gd name="T2" fmla="*/ 0 w 1281"/>
                <a:gd name="T3" fmla="*/ 1115 h 1281"/>
                <a:gd name="T4" fmla="*/ 1115 w 1281"/>
                <a:gd name="T5" fmla="*/ 0 h 1281"/>
                <a:gd name="T6" fmla="*/ 1281 w 1281"/>
                <a:gd name="T7" fmla="*/ 166 h 1281"/>
                <a:gd name="T8" fmla="*/ 166 w 1281"/>
                <a:gd name="T9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1" h="1281">
                  <a:moveTo>
                    <a:pt x="166" y="1281"/>
                  </a:moveTo>
                  <a:lnTo>
                    <a:pt x="0" y="1115"/>
                  </a:lnTo>
                  <a:lnTo>
                    <a:pt x="1115" y="0"/>
                  </a:lnTo>
                  <a:lnTo>
                    <a:pt x="1281" y="166"/>
                  </a:lnTo>
                  <a:lnTo>
                    <a:pt x="166" y="1281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-938521" y="4191257"/>
            <a:ext cx="4423867" cy="2938348"/>
            <a:chOff x="-993089" y="4054158"/>
            <a:chExt cx="4681083" cy="3109192"/>
          </a:xfrm>
        </p:grpSpPr>
        <p:sp>
          <p:nvSpPr>
            <p:cNvPr id="52" name="Freeform 27"/>
            <p:cNvSpPr/>
            <p:nvPr/>
          </p:nvSpPr>
          <p:spPr bwMode="auto">
            <a:xfrm rot="2700000">
              <a:off x="3055005" y="4232319"/>
              <a:ext cx="531836" cy="531836"/>
            </a:xfrm>
            <a:custGeom>
              <a:avLst/>
              <a:gdLst>
                <a:gd name="T0" fmla="*/ 0 w 234"/>
                <a:gd name="T1" fmla="*/ 151 h 234"/>
                <a:gd name="T2" fmla="*/ 82 w 234"/>
                <a:gd name="T3" fmla="*/ 234 h 234"/>
                <a:gd name="T4" fmla="*/ 234 w 234"/>
                <a:gd name="T5" fmla="*/ 83 h 234"/>
                <a:gd name="T6" fmla="*/ 151 w 234"/>
                <a:gd name="T7" fmla="*/ 0 h 234"/>
                <a:gd name="T8" fmla="*/ 0 w 234"/>
                <a:gd name="T9" fmla="*/ 15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34">
                  <a:moveTo>
                    <a:pt x="0" y="151"/>
                  </a:moveTo>
                  <a:lnTo>
                    <a:pt x="82" y="234"/>
                  </a:lnTo>
                  <a:lnTo>
                    <a:pt x="234" y="83"/>
                  </a:lnTo>
                  <a:lnTo>
                    <a:pt x="151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53" name="Freeform 31"/>
            <p:cNvSpPr/>
            <p:nvPr/>
          </p:nvSpPr>
          <p:spPr bwMode="auto">
            <a:xfrm rot="2700000">
              <a:off x="2388560" y="4350300"/>
              <a:ext cx="654567" cy="1679601"/>
            </a:xfrm>
            <a:custGeom>
              <a:avLst/>
              <a:gdLst>
                <a:gd name="T0" fmla="*/ 35 w 288"/>
                <a:gd name="T1" fmla="*/ 486 h 739"/>
                <a:gd name="T2" fmla="*/ 0 w 288"/>
                <a:gd name="T3" fmla="*/ 0 h 739"/>
                <a:gd name="T4" fmla="*/ 82 w 288"/>
                <a:gd name="T5" fmla="*/ 83 h 739"/>
                <a:gd name="T6" fmla="*/ 288 w 288"/>
                <a:gd name="T7" fmla="*/ 739 h 739"/>
                <a:gd name="T8" fmla="*/ 35 w 288"/>
                <a:gd name="T9" fmla="*/ 486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739">
                  <a:moveTo>
                    <a:pt x="35" y="486"/>
                  </a:moveTo>
                  <a:lnTo>
                    <a:pt x="0" y="0"/>
                  </a:lnTo>
                  <a:lnTo>
                    <a:pt x="82" y="83"/>
                  </a:lnTo>
                  <a:lnTo>
                    <a:pt x="288" y="739"/>
                  </a:lnTo>
                  <a:lnTo>
                    <a:pt x="35" y="486"/>
                  </a:lnTo>
                  <a:close/>
                </a:path>
              </a:pathLst>
            </a:custGeom>
            <a:solidFill>
              <a:srgbClr val="005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54" name="Freeform 33"/>
            <p:cNvSpPr/>
            <p:nvPr/>
          </p:nvSpPr>
          <p:spPr bwMode="auto">
            <a:xfrm rot="2700000">
              <a:off x="3417530" y="4363007"/>
              <a:ext cx="270464" cy="270464"/>
            </a:xfrm>
            <a:custGeom>
              <a:avLst/>
              <a:gdLst>
                <a:gd name="T0" fmla="*/ 119 w 119"/>
                <a:gd name="T1" fmla="*/ 119 h 119"/>
                <a:gd name="T2" fmla="*/ 119 w 119"/>
                <a:gd name="T3" fmla="*/ 0 h 119"/>
                <a:gd name="T4" fmla="*/ 0 w 119"/>
                <a:gd name="T5" fmla="*/ 0 h 119"/>
                <a:gd name="T6" fmla="*/ 119 w 119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19">
                  <a:moveTo>
                    <a:pt x="119" y="119"/>
                  </a:moveTo>
                  <a:lnTo>
                    <a:pt x="119" y="0"/>
                  </a:lnTo>
                  <a:lnTo>
                    <a:pt x="0" y="0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55" name="Freeform 35"/>
            <p:cNvSpPr>
              <a:spLocks noEditPoints="1"/>
            </p:cNvSpPr>
            <p:nvPr/>
          </p:nvSpPr>
          <p:spPr bwMode="auto">
            <a:xfrm rot="2700000">
              <a:off x="2715221" y="4182776"/>
              <a:ext cx="284101" cy="1468230"/>
            </a:xfrm>
            <a:custGeom>
              <a:avLst/>
              <a:gdLst>
                <a:gd name="T0" fmla="*/ 73 w 125"/>
                <a:gd name="T1" fmla="*/ 528 h 646"/>
                <a:gd name="T2" fmla="*/ 99 w 125"/>
                <a:gd name="T3" fmla="*/ 556 h 646"/>
                <a:gd name="T4" fmla="*/ 121 w 125"/>
                <a:gd name="T5" fmla="*/ 646 h 646"/>
                <a:gd name="T6" fmla="*/ 90 w 125"/>
                <a:gd name="T7" fmla="*/ 615 h 646"/>
                <a:gd name="T8" fmla="*/ 73 w 125"/>
                <a:gd name="T9" fmla="*/ 528 h 646"/>
                <a:gd name="T10" fmla="*/ 35 w 125"/>
                <a:gd name="T11" fmla="*/ 333 h 646"/>
                <a:gd name="T12" fmla="*/ 54 w 125"/>
                <a:gd name="T13" fmla="*/ 352 h 646"/>
                <a:gd name="T14" fmla="*/ 76 w 125"/>
                <a:gd name="T15" fmla="*/ 442 h 646"/>
                <a:gd name="T16" fmla="*/ 52 w 125"/>
                <a:gd name="T17" fmla="*/ 419 h 646"/>
                <a:gd name="T18" fmla="*/ 35 w 125"/>
                <a:gd name="T19" fmla="*/ 333 h 646"/>
                <a:gd name="T20" fmla="*/ 0 w 125"/>
                <a:gd name="T21" fmla="*/ 137 h 646"/>
                <a:gd name="T22" fmla="*/ 9 w 125"/>
                <a:gd name="T23" fmla="*/ 149 h 646"/>
                <a:gd name="T24" fmla="*/ 31 w 125"/>
                <a:gd name="T25" fmla="*/ 239 h 646"/>
                <a:gd name="T26" fmla="*/ 14 w 125"/>
                <a:gd name="T27" fmla="*/ 225 h 646"/>
                <a:gd name="T28" fmla="*/ 0 w 125"/>
                <a:gd name="T29" fmla="*/ 137 h 646"/>
                <a:gd name="T30" fmla="*/ 116 w 125"/>
                <a:gd name="T31" fmla="*/ 0 h 646"/>
                <a:gd name="T32" fmla="*/ 125 w 125"/>
                <a:gd name="T33" fmla="*/ 9 h 646"/>
                <a:gd name="T34" fmla="*/ 61 w 125"/>
                <a:gd name="T35" fmla="*/ 73 h 646"/>
                <a:gd name="T36" fmla="*/ 52 w 125"/>
                <a:gd name="T37" fmla="*/ 61 h 646"/>
                <a:gd name="T38" fmla="*/ 116 w 125"/>
                <a:gd name="T39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646">
                  <a:moveTo>
                    <a:pt x="73" y="528"/>
                  </a:moveTo>
                  <a:lnTo>
                    <a:pt x="99" y="556"/>
                  </a:lnTo>
                  <a:lnTo>
                    <a:pt x="121" y="646"/>
                  </a:lnTo>
                  <a:lnTo>
                    <a:pt x="90" y="615"/>
                  </a:lnTo>
                  <a:lnTo>
                    <a:pt x="73" y="528"/>
                  </a:lnTo>
                  <a:close/>
                  <a:moveTo>
                    <a:pt x="35" y="333"/>
                  </a:moveTo>
                  <a:lnTo>
                    <a:pt x="54" y="352"/>
                  </a:lnTo>
                  <a:lnTo>
                    <a:pt x="76" y="442"/>
                  </a:lnTo>
                  <a:lnTo>
                    <a:pt x="52" y="419"/>
                  </a:lnTo>
                  <a:lnTo>
                    <a:pt x="35" y="333"/>
                  </a:lnTo>
                  <a:close/>
                  <a:moveTo>
                    <a:pt x="0" y="137"/>
                  </a:moveTo>
                  <a:lnTo>
                    <a:pt x="9" y="149"/>
                  </a:lnTo>
                  <a:lnTo>
                    <a:pt x="31" y="239"/>
                  </a:lnTo>
                  <a:lnTo>
                    <a:pt x="14" y="225"/>
                  </a:lnTo>
                  <a:lnTo>
                    <a:pt x="0" y="137"/>
                  </a:lnTo>
                  <a:close/>
                  <a:moveTo>
                    <a:pt x="116" y="0"/>
                  </a:moveTo>
                  <a:lnTo>
                    <a:pt x="125" y="9"/>
                  </a:lnTo>
                  <a:lnTo>
                    <a:pt x="61" y="73"/>
                  </a:lnTo>
                  <a:lnTo>
                    <a:pt x="52" y="6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56" name="Freeform 46"/>
            <p:cNvSpPr/>
            <p:nvPr/>
          </p:nvSpPr>
          <p:spPr bwMode="auto">
            <a:xfrm rot="2700000">
              <a:off x="-993088" y="4054157"/>
              <a:ext cx="3109192" cy="3109193"/>
            </a:xfrm>
            <a:custGeom>
              <a:avLst/>
              <a:gdLst>
                <a:gd name="T0" fmla="*/ 253 w 1368"/>
                <a:gd name="T1" fmla="*/ 1368 h 1368"/>
                <a:gd name="T2" fmla="*/ 0 w 1368"/>
                <a:gd name="T3" fmla="*/ 1115 h 1368"/>
                <a:gd name="T4" fmla="*/ 1115 w 1368"/>
                <a:gd name="T5" fmla="*/ 0 h 1368"/>
                <a:gd name="T6" fmla="*/ 1368 w 1368"/>
                <a:gd name="T7" fmla="*/ 253 h 1368"/>
                <a:gd name="T8" fmla="*/ 253 w 1368"/>
                <a:gd name="T9" fmla="*/ 1368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8" h="1368">
                  <a:moveTo>
                    <a:pt x="253" y="1368"/>
                  </a:moveTo>
                  <a:lnTo>
                    <a:pt x="0" y="1115"/>
                  </a:lnTo>
                  <a:lnTo>
                    <a:pt x="1115" y="0"/>
                  </a:lnTo>
                  <a:lnTo>
                    <a:pt x="1368" y="253"/>
                  </a:lnTo>
                  <a:lnTo>
                    <a:pt x="253" y="136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</p:grpSp>
      <p:cxnSp>
        <p:nvCxnSpPr>
          <p:cNvPr id="57" name="Elbow Connector 52"/>
          <p:cNvCxnSpPr>
            <a:stCxn id="29" idx="1"/>
          </p:cNvCxnSpPr>
          <p:nvPr/>
        </p:nvCxnSpPr>
        <p:spPr>
          <a:xfrm rot="5400000" flipH="1" flipV="1">
            <a:off x="5058783" y="666190"/>
            <a:ext cx="1230463" cy="3597115"/>
          </a:xfrm>
          <a:prstGeom prst="bentConnector4">
            <a:avLst>
              <a:gd name="adj1" fmla="val -17558"/>
              <a:gd name="adj2" fmla="val 49287"/>
            </a:avLst>
          </a:prstGeom>
          <a:ln>
            <a:solidFill>
              <a:schemeClr val="accent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96"/>
          <p:cNvCxnSpPr>
            <a:stCxn id="35" idx="1"/>
          </p:cNvCxnSpPr>
          <p:nvPr/>
        </p:nvCxnSpPr>
        <p:spPr>
          <a:xfrm rot="5400000" flipH="1" flipV="1">
            <a:off x="5668119" y="1655227"/>
            <a:ext cx="701331" cy="2907577"/>
          </a:xfrm>
          <a:prstGeom prst="bentConnector4">
            <a:avLst>
              <a:gd name="adj1" fmla="val -30804"/>
              <a:gd name="adj2" fmla="val 49073"/>
            </a:avLst>
          </a:prstGeom>
          <a:ln>
            <a:solidFill>
              <a:srgbClr val="007936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100"/>
          <p:cNvCxnSpPr>
            <a:stCxn id="48" idx="1"/>
          </p:cNvCxnSpPr>
          <p:nvPr/>
        </p:nvCxnSpPr>
        <p:spPr>
          <a:xfrm rot="16200000" flipH="1">
            <a:off x="6148635" y="3252080"/>
            <a:ext cx="349340" cy="2298535"/>
          </a:xfrm>
          <a:prstGeom prst="bentConnector2">
            <a:avLst/>
          </a:prstGeom>
          <a:ln>
            <a:solidFill>
              <a:srgbClr val="007936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103"/>
          <p:cNvCxnSpPr>
            <a:stCxn id="54" idx="1"/>
          </p:cNvCxnSpPr>
          <p:nvPr/>
        </p:nvCxnSpPr>
        <p:spPr>
          <a:xfrm rot="16200000" flipH="1">
            <a:off x="5068470" y="3080750"/>
            <a:ext cx="873916" cy="3934290"/>
          </a:xfrm>
          <a:prstGeom prst="bentConnector2">
            <a:avLst/>
          </a:prstGeom>
          <a:ln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106"/>
          <p:cNvCxnSpPr>
            <a:stCxn id="41" idx="1"/>
          </p:cNvCxnSpPr>
          <p:nvPr/>
        </p:nvCxnSpPr>
        <p:spPr>
          <a:xfrm rot="5400000" flipH="1" flipV="1">
            <a:off x="6643486" y="3016372"/>
            <a:ext cx="178275" cy="1479899"/>
          </a:xfrm>
          <a:prstGeom prst="bentConnector4">
            <a:avLst>
              <a:gd name="adj1" fmla="val -121183"/>
              <a:gd name="adj2" fmla="val 48257"/>
            </a:avLst>
          </a:prstGeom>
          <a:ln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7517009" y="1557318"/>
            <a:ext cx="3354926" cy="596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2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企业通过优化服务流程，提高服务效率，降低服务成本，为客户提供更优质的服务。</a:t>
            </a:r>
          </a:p>
        </p:txBody>
      </p:sp>
      <p:sp>
        <p:nvSpPr>
          <p:cNvPr id="65" name="矩形 64"/>
          <p:cNvSpPr/>
          <p:nvPr/>
        </p:nvSpPr>
        <p:spPr>
          <a:xfrm>
            <a:off x="7517009" y="2472412"/>
            <a:ext cx="3354926" cy="596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2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共享驿站的环境服务可以提高城市的交通状况、环境质量和居民的出行效率。</a:t>
            </a:r>
          </a:p>
        </p:txBody>
      </p:sp>
      <p:sp>
        <p:nvSpPr>
          <p:cNvPr id="66" name="矩形 65"/>
          <p:cNvSpPr/>
          <p:nvPr/>
        </p:nvSpPr>
        <p:spPr>
          <a:xfrm>
            <a:off x="7517009" y="3387506"/>
            <a:ext cx="3354926" cy="596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2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同时也可以节约能源和资源，减少有害气体的产生，促进城市可持续发展。</a:t>
            </a:r>
          </a:p>
        </p:txBody>
      </p:sp>
      <p:sp>
        <p:nvSpPr>
          <p:cNvPr id="67" name="矩形 66"/>
          <p:cNvSpPr/>
          <p:nvPr/>
        </p:nvSpPr>
        <p:spPr>
          <a:xfrm>
            <a:off x="7444047" y="4131787"/>
            <a:ext cx="335492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2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我们将持续优化“三无问题”，美化校园环境，同时引进共享充电宝、自动贩卖机，满足人们多样化的需求。</a:t>
            </a:r>
          </a:p>
        </p:txBody>
      </p:sp>
      <p:sp>
        <p:nvSpPr>
          <p:cNvPr id="68" name="矩形 67"/>
          <p:cNvSpPr/>
          <p:nvPr/>
        </p:nvSpPr>
        <p:spPr>
          <a:xfrm>
            <a:off x="7517009" y="5217694"/>
            <a:ext cx="3354926" cy="887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2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无电（共享助力车有车无电现象）、无序（共享两轮车乱停乱摆放）、无修（共享两轮车无人维修问题）</a:t>
            </a:r>
            <a:endParaRPr lang="zh-CN" altLang="en-US" sz="1325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104140" y="1660525"/>
            <a:ext cx="22186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解决企业成本损失和运维难题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2680970"/>
            <a:ext cx="217297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环保理念的推广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120" y="3528060"/>
            <a:ext cx="20897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提升共享经济的可持续性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635" y="4610735"/>
            <a:ext cx="178752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优化校园环境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-116840" y="5217795"/>
            <a:ext cx="240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解决共享单车行业长期存在的“三无问题”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1" y="298578"/>
            <a:ext cx="2624914" cy="443618"/>
            <a:chOff x="-1" y="298578"/>
            <a:chExt cx="2453610" cy="443618"/>
          </a:xfrm>
        </p:grpSpPr>
        <p:sp>
          <p:nvSpPr>
            <p:cNvPr id="12" name="矩形 11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椭圆 14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等腰三角形 15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67"/>
          <p:cNvSpPr txBox="1"/>
          <p:nvPr/>
        </p:nvSpPr>
        <p:spPr>
          <a:xfrm>
            <a:off x="2417742" y="352852"/>
            <a:ext cx="108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65"/>
          <p:cNvSpPr txBox="1"/>
          <p:nvPr/>
        </p:nvSpPr>
        <p:spPr>
          <a:xfrm>
            <a:off x="720476" y="216074"/>
            <a:ext cx="15686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服务理念</a:t>
            </a:r>
          </a:p>
        </p:txBody>
      </p:sp>
      <p:pic>
        <p:nvPicPr>
          <p:cNvPr id="120" name="Picture 2" descr="南昌理工学院教务网(点击进入)">
            <a:extLst>
              <a:ext uri="{FF2B5EF4-FFF2-40B4-BE49-F238E27FC236}">
                <a16:creationId xmlns:a16="http://schemas.microsoft.com/office/drawing/2014/main" id="{98676EDF-0C09-E634-DF8F-049B6E90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86" y="-7607"/>
            <a:ext cx="5328989" cy="81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5088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2000">
        <p15:prstTrans prst="peelOff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  <p:bldP spid="16" grpId="0" bldLvl="0" animBg="1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800597" y="1728242"/>
            <a:ext cx="4023626" cy="587876"/>
            <a:chOff x="1368228" y="1488854"/>
            <a:chExt cx="4023626" cy="587876"/>
          </a:xfrm>
        </p:grpSpPr>
        <p:sp>
          <p:nvSpPr>
            <p:cNvPr id="11" name="同侧圆角矩形 10"/>
            <p:cNvSpPr/>
            <p:nvPr/>
          </p:nvSpPr>
          <p:spPr>
            <a:xfrm rot="16200000">
              <a:off x="3086103" y="-229021"/>
              <a:ext cx="587876" cy="40236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84252" y="1589142"/>
              <a:ext cx="2391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融资资金的用途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860291" y="2721126"/>
            <a:ext cx="2281232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600"/>
              </a:lnSpc>
            </a:pPr>
            <a:r>
              <a:rPr lang="en-US" altLang="zh-CN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/>
                <a:ea typeface="宋体"/>
              </a:rPr>
              <a:t>研发</a:t>
            </a:r>
            <a:endParaRPr lang="en-US" altLang="zh-CN" sz="1500" b="1" spc="100" dirty="0">
              <a:solidFill>
                <a:schemeClr val="tx1">
                  <a:lumMod val="50000"/>
                  <a:lumOff val="50000"/>
                </a:schemeClr>
              </a:solidFill>
              <a:latin typeface="宋体"/>
              <a:ea typeface="宋体"/>
            </a:endParaRPr>
          </a:p>
          <a:p>
            <a:pPr algn="just">
              <a:lnSpc>
                <a:spcPts val="1600"/>
              </a:lnSpc>
            </a:pPr>
            <a:r>
              <a:rPr lang="zh-CN" altLang="zh-CN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/>
                <a:ea typeface="宋体"/>
              </a:rPr>
              <a:t>②</a:t>
            </a:r>
            <a:r>
              <a:rPr lang="zh-CN" altLang="en-US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/>
                <a:ea typeface="宋体"/>
              </a:rPr>
              <a:t>购买设备</a:t>
            </a:r>
            <a:endParaRPr lang="en-US" altLang="zh-CN" sz="1500" b="1" spc="100" dirty="0">
              <a:solidFill>
                <a:schemeClr val="tx1">
                  <a:lumMod val="50000"/>
                  <a:lumOff val="50000"/>
                </a:schemeClr>
              </a:solidFill>
              <a:latin typeface="宋体"/>
              <a:ea typeface="宋体"/>
            </a:endParaRPr>
          </a:p>
          <a:p>
            <a:pPr algn="just">
              <a:lnSpc>
                <a:spcPts val="1600"/>
              </a:lnSpc>
            </a:pPr>
            <a:r>
              <a:rPr lang="en-US" altLang="zh-CN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/>
                <a:ea typeface="宋体"/>
              </a:rPr>
              <a:t>③</a:t>
            </a:r>
            <a:r>
              <a:rPr lang="zh-CN" altLang="en-US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/>
                <a:ea typeface="宋体"/>
              </a:rPr>
              <a:t>技术改造</a:t>
            </a:r>
            <a:endParaRPr lang="en-US" altLang="zh-CN" sz="1500" b="1" spc="100" dirty="0">
              <a:solidFill>
                <a:schemeClr val="tx1">
                  <a:lumMod val="50000"/>
                  <a:lumOff val="50000"/>
                </a:schemeClr>
              </a:solidFill>
              <a:latin typeface="宋体"/>
              <a:ea typeface="宋体"/>
            </a:endParaRPr>
          </a:p>
          <a:p>
            <a:pPr algn="just">
              <a:lnSpc>
                <a:spcPts val="1600"/>
              </a:lnSpc>
            </a:pPr>
            <a:r>
              <a:rPr lang="zh-CN" altLang="zh-CN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/>
                <a:ea typeface="宋体"/>
              </a:rPr>
              <a:t>④</a:t>
            </a:r>
            <a:r>
              <a:rPr lang="zh-CN" altLang="en-US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/>
                <a:ea typeface="宋体"/>
              </a:rPr>
              <a:t>扩大团队建设</a:t>
            </a:r>
            <a:endParaRPr lang="en-US" altLang="zh-CN" sz="1500" b="1" spc="100" dirty="0">
              <a:solidFill>
                <a:schemeClr val="tx1">
                  <a:lumMod val="50000"/>
                  <a:lumOff val="50000"/>
                </a:schemeClr>
              </a:solidFill>
              <a:latin typeface="宋体"/>
              <a:ea typeface="宋体"/>
            </a:endParaRPr>
          </a:p>
          <a:p>
            <a:pPr algn="just">
              <a:lnSpc>
                <a:spcPts val="1600"/>
              </a:lnSpc>
            </a:pPr>
            <a:r>
              <a:rPr lang="zh-CN" altLang="zh-CN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/>
                <a:ea typeface="宋体"/>
              </a:rPr>
              <a:t>⑤</a:t>
            </a:r>
            <a:r>
              <a:rPr lang="zh-CN" altLang="en-US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/>
                <a:ea typeface="宋体"/>
              </a:rPr>
              <a:t>市场营销</a:t>
            </a:r>
            <a:endParaRPr lang="en-US" altLang="zh-CN" sz="15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8237" y="3721833"/>
            <a:ext cx="3969264" cy="587876"/>
            <a:chOff x="5391851" y="3393999"/>
            <a:chExt cx="3969264" cy="587876"/>
          </a:xfrm>
        </p:grpSpPr>
        <p:sp>
          <p:nvSpPr>
            <p:cNvPr id="17" name="同侧圆角矩形 16"/>
            <p:cNvSpPr/>
            <p:nvPr/>
          </p:nvSpPr>
          <p:spPr>
            <a:xfrm rot="5400000" flipH="1">
              <a:off x="7032941" y="1752909"/>
              <a:ext cx="587876" cy="387005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F0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69321" y="3497343"/>
              <a:ext cx="2391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股权分配图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68043" y="1727831"/>
            <a:ext cx="2727725" cy="2637006"/>
            <a:chOff x="3015245" y="2152665"/>
            <a:chExt cx="3306471" cy="3273825"/>
          </a:xfrm>
          <a:effectLst>
            <a:outerShdw blurRad="406400" dist="190500" dir="8100000" algn="tr" rotWithShape="0">
              <a:prstClr val="black">
                <a:alpha val="20000"/>
              </a:prstClr>
            </a:outerShdw>
          </a:effectLst>
        </p:grpSpPr>
        <p:sp>
          <p:nvSpPr>
            <p:cNvPr id="20" name="圆角矩形 20"/>
            <p:cNvSpPr/>
            <p:nvPr/>
          </p:nvSpPr>
          <p:spPr>
            <a:xfrm>
              <a:off x="3015245" y="2152665"/>
              <a:ext cx="3306471" cy="3273825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4472C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3147859" y="2283970"/>
              <a:ext cx="3041243" cy="30112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3600" dirty="0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320" y="2349417"/>
              <a:ext cx="2880320" cy="2880320"/>
            </a:xfrm>
            <a:prstGeom prst="rect">
              <a:avLst/>
            </a:prstGeom>
          </p:spPr>
        </p:pic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55" y="2535153"/>
            <a:ext cx="1144103" cy="1111661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2016621" y="4576033"/>
            <a:ext cx="767765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图表 1"/>
          <p:cNvGraphicFramePr/>
          <p:nvPr/>
        </p:nvGraphicFramePr>
        <p:xfrm>
          <a:off x="7229514" y="1184722"/>
          <a:ext cx="2608779" cy="2439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/>
        </p:nvGraphicFramePr>
        <p:xfrm>
          <a:off x="7345213" y="1665407"/>
          <a:ext cx="2232660" cy="2011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/>
        </p:nvGraphicFramePr>
        <p:xfrm>
          <a:off x="7201197" y="1440210"/>
          <a:ext cx="2376264" cy="2175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矩形 2"/>
          <p:cNvSpPr/>
          <p:nvPr/>
        </p:nvSpPr>
        <p:spPr>
          <a:xfrm>
            <a:off x="2026714" y="4824586"/>
            <a:ext cx="7677655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融资策略：天使投资、政府补助</a:t>
            </a:r>
            <a:endParaRPr lang="en-US" altLang="zh-CN" dirty="0"/>
          </a:p>
          <a:p>
            <a:pPr algn="ctr"/>
            <a:r>
              <a:rPr lang="zh-CN" altLang="en-US" sz="1800" dirty="0">
                <a:latin typeface="宋体"/>
                <a:ea typeface="宋体"/>
              </a:rPr>
              <a:t> ①</a:t>
            </a:r>
            <a:r>
              <a:rPr lang="zh-CN" altLang="en-US" sz="1800" dirty="0"/>
              <a:t>天使投资：由于团队的深厚研发成功经验，获得了投资人的认同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sz="1800" dirty="0">
                <a:latin typeface="宋体"/>
                <a:ea typeface="宋体"/>
              </a:rPr>
              <a:t>   ②为了鼓励互联网创业，政府出台了一些减税优惠政策。政府还为互联                                     网创业提供了财政支持</a:t>
            </a:r>
            <a:r>
              <a:rPr lang="zh-CN" altLang="en-US" dirty="0">
                <a:latin typeface="宋体"/>
                <a:ea typeface="宋体"/>
              </a:rPr>
              <a:t>。</a:t>
            </a:r>
            <a:endParaRPr lang="en-US" altLang="zh-CN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EB57429-0E12-A06B-D1F5-49C3E6B7A69B}"/>
              </a:ext>
            </a:extLst>
          </p:cNvPr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67845B9-04D3-9C70-323A-79B69059E7A5}"/>
                </a:ext>
              </a:extLst>
            </p:cNvPr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3FC15D27-DDD2-DFF9-FAEB-391A9040031F}"/>
                </a:ext>
              </a:extLst>
            </p:cNvPr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E4F47801-0015-3607-8327-E622BA718105}"/>
                  </a:ext>
                </a:extLst>
              </p:cNvPr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9409329D-9A6B-8428-81EC-F26A9F05AADD}"/>
                  </a:ext>
                </a:extLst>
              </p:cNvPr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4" name="TextBox 67">
            <a:extLst>
              <a:ext uri="{FF2B5EF4-FFF2-40B4-BE49-F238E27FC236}">
                <a16:creationId xmlns:a16="http://schemas.microsoft.com/office/drawing/2014/main" id="{46BFA1C3-39CC-1BBD-D0A2-231D805C7C7D}"/>
              </a:ext>
            </a:extLst>
          </p:cNvPr>
          <p:cNvSpPr txBox="1"/>
          <p:nvPr/>
        </p:nvSpPr>
        <p:spPr>
          <a:xfrm>
            <a:off x="2417743" y="35285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65">
            <a:extLst>
              <a:ext uri="{FF2B5EF4-FFF2-40B4-BE49-F238E27FC236}">
                <a16:creationId xmlns:a16="http://schemas.microsoft.com/office/drawing/2014/main" id="{372259B1-6EEF-EFDA-9E64-50DC84FB7A1C}"/>
              </a:ext>
            </a:extLst>
          </p:cNvPr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</a:p>
        </p:txBody>
      </p:sp>
    </p:spTree>
    <p:extLst>
      <p:ext uri="{BB962C8B-B14F-4D97-AF65-F5344CB8AC3E}">
        <p14:creationId xmlns:p14="http://schemas.microsoft.com/office/powerpoint/2010/main" val="171979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800597" y="1816688"/>
            <a:ext cx="4023626" cy="587876"/>
            <a:chOff x="1368228" y="1488854"/>
            <a:chExt cx="4023626" cy="587876"/>
          </a:xfrm>
        </p:grpSpPr>
        <p:sp>
          <p:nvSpPr>
            <p:cNvPr id="11" name="同侧圆角矩形 10"/>
            <p:cNvSpPr/>
            <p:nvPr/>
          </p:nvSpPr>
          <p:spPr>
            <a:xfrm rot="16200000">
              <a:off x="3086103" y="-229021"/>
              <a:ext cx="587876" cy="40236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68722" y="1589142"/>
              <a:ext cx="2391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融资回报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68237" y="3721833"/>
            <a:ext cx="3969264" cy="587876"/>
            <a:chOff x="5391851" y="3393999"/>
            <a:chExt cx="3969264" cy="587876"/>
          </a:xfrm>
        </p:grpSpPr>
        <p:sp>
          <p:nvSpPr>
            <p:cNvPr id="17" name="同侧圆角矩形 16"/>
            <p:cNvSpPr/>
            <p:nvPr/>
          </p:nvSpPr>
          <p:spPr>
            <a:xfrm rot="5400000" flipH="1">
              <a:off x="7032941" y="1752909"/>
              <a:ext cx="587876" cy="387005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F0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69321" y="3497343"/>
              <a:ext cx="2391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融资风险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68043" y="1727831"/>
            <a:ext cx="2727725" cy="2637006"/>
            <a:chOff x="3015245" y="2152665"/>
            <a:chExt cx="3306471" cy="3273825"/>
          </a:xfrm>
          <a:effectLst>
            <a:outerShdw blurRad="406400" dist="190500" dir="8100000" algn="tr" rotWithShape="0">
              <a:prstClr val="black">
                <a:alpha val="20000"/>
              </a:prstClr>
            </a:outerShdw>
          </a:effectLst>
        </p:grpSpPr>
        <p:sp>
          <p:nvSpPr>
            <p:cNvPr id="20" name="圆角矩形 20"/>
            <p:cNvSpPr/>
            <p:nvPr/>
          </p:nvSpPr>
          <p:spPr>
            <a:xfrm>
              <a:off x="3015245" y="2152665"/>
              <a:ext cx="3306471" cy="3273825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4472C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7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3147859" y="2283970"/>
              <a:ext cx="3041243" cy="30112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6600" dirty="0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320" y="2349417"/>
              <a:ext cx="2880320" cy="2880320"/>
            </a:xfrm>
            <a:prstGeom prst="rect">
              <a:avLst/>
            </a:prstGeom>
          </p:spPr>
        </p:pic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55" y="2535153"/>
            <a:ext cx="1144103" cy="1111661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2007193" y="5184626"/>
            <a:ext cx="767765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025174" y="2535153"/>
            <a:ext cx="2304256" cy="1929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众筹</a:t>
            </a:r>
            <a:endParaRPr lang="en-US" altLang="zh-CN" dirty="0"/>
          </a:p>
          <a:p>
            <a:pPr algn="ctr"/>
            <a:r>
              <a:rPr lang="zh-CN" altLang="en-US" dirty="0"/>
              <a:t>股权众筹</a:t>
            </a:r>
            <a:endParaRPr lang="en-US" altLang="zh-CN" dirty="0"/>
          </a:p>
          <a:p>
            <a:pPr algn="ctr"/>
            <a:r>
              <a:rPr lang="zh-CN" altLang="en-US" dirty="0"/>
              <a:t>债权众筹</a:t>
            </a:r>
            <a:endParaRPr lang="en-US" altLang="zh-CN" dirty="0"/>
          </a:p>
          <a:p>
            <a:pPr algn="ctr"/>
            <a:r>
              <a:rPr lang="zh-CN" altLang="en-US" dirty="0"/>
              <a:t>捐赠众筹</a:t>
            </a:r>
          </a:p>
        </p:txBody>
      </p:sp>
      <p:sp>
        <p:nvSpPr>
          <p:cNvPr id="5" name="矩形 4"/>
          <p:cNvSpPr/>
          <p:nvPr/>
        </p:nvSpPr>
        <p:spPr>
          <a:xfrm>
            <a:off x="7201197" y="1823017"/>
            <a:ext cx="2409158" cy="1797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市场竞争</a:t>
            </a:r>
            <a:endParaRPr lang="en-US" altLang="zh-CN" dirty="0"/>
          </a:p>
          <a:p>
            <a:pPr algn="ctr"/>
            <a:r>
              <a:rPr lang="zh-CN" altLang="en-US" dirty="0"/>
              <a:t>政策变化</a:t>
            </a:r>
            <a:endParaRPr lang="en-US" altLang="zh-CN" dirty="0"/>
          </a:p>
          <a:p>
            <a:pPr algn="ctr"/>
            <a:r>
              <a:rPr lang="zh-CN" altLang="en-US" dirty="0"/>
              <a:t>经济波动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3A19E1B-2F33-179F-1730-A81B5DF9A7DA}"/>
              </a:ext>
            </a:extLst>
          </p:cNvPr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A2073C9-125D-65A5-C5D2-A16BF844720D}"/>
                </a:ext>
              </a:extLst>
            </p:cNvPr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41ACE7B-97AF-FD81-5FF6-4FA03B6F5D55}"/>
                </a:ext>
              </a:extLst>
            </p:cNvPr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C1DEDB1B-821F-E6C8-ACAB-45C50D069F49}"/>
                  </a:ext>
                </a:extLst>
              </p:cNvPr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DAE27EE7-EB93-4D5D-867E-F43C1922B33F}"/>
                  </a:ext>
                </a:extLst>
              </p:cNvPr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0" name="TextBox 67">
            <a:extLst>
              <a:ext uri="{FF2B5EF4-FFF2-40B4-BE49-F238E27FC236}">
                <a16:creationId xmlns:a16="http://schemas.microsoft.com/office/drawing/2014/main" id="{6D291178-523A-0056-4B20-5CB8D5959B83}"/>
              </a:ext>
            </a:extLst>
          </p:cNvPr>
          <p:cNvSpPr txBox="1"/>
          <p:nvPr/>
        </p:nvSpPr>
        <p:spPr>
          <a:xfrm>
            <a:off x="2417743" y="35285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65">
            <a:extLst>
              <a:ext uri="{FF2B5EF4-FFF2-40B4-BE49-F238E27FC236}">
                <a16:creationId xmlns:a16="http://schemas.microsoft.com/office/drawing/2014/main" id="{2C3AF391-D964-D711-1C40-56DD2A3F5E87}"/>
              </a:ext>
            </a:extLst>
          </p:cNvPr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</a:p>
        </p:txBody>
      </p:sp>
    </p:spTree>
    <p:extLst>
      <p:ext uri="{BB962C8B-B14F-4D97-AF65-F5344CB8AC3E}">
        <p14:creationId xmlns:p14="http://schemas.microsoft.com/office/powerpoint/2010/main" val="171258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</a:p>
        </p:txBody>
      </p:sp>
      <p:sp>
        <p:nvSpPr>
          <p:cNvPr id="67" name="等腰三角形 66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1186" y="602611"/>
            <a:ext cx="3087096" cy="100165"/>
            <a:chOff x="-1" y="648122"/>
            <a:chExt cx="2453610" cy="94074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-1" y="695159"/>
              <a:ext cx="2417780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/>
            <p:nvPr/>
          </p:nvSpPr>
          <p:spPr>
            <a:xfrm>
              <a:off x="2359535" y="648122"/>
              <a:ext cx="94074" cy="940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1368549" y="5688682"/>
            <a:ext cx="86409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864493" y="864146"/>
            <a:ext cx="218870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财务分析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12417" y="1584226"/>
          <a:ext cx="4752528" cy="39604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1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803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内容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估算金额（单位：万元）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比例（</a:t>
                      </a:r>
                      <a:r>
                        <a:rPr lang="en-US" altLang="zh-CN" sz="1100" u="none" strike="noStrike">
                          <a:effectLst/>
                        </a:rPr>
                        <a:t>%</a:t>
                      </a:r>
                      <a:r>
                        <a:rPr lang="zh-CN" altLang="en-US" sz="1100" u="none" strike="noStrike">
                          <a:effectLst/>
                        </a:rPr>
                        <a:t>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06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所需要的资金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06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资金来源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自筹资金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81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大学生创业贷款（长期</a:t>
                      </a:r>
                      <a:r>
                        <a:rPr lang="en-US" altLang="zh-CN" sz="1100" u="none" strike="noStrike">
                          <a:effectLst/>
                        </a:rPr>
                        <a:t>5</a:t>
                      </a:r>
                      <a:r>
                        <a:rPr lang="zh-CN" altLang="en-US" sz="1100" u="none" strike="noStrike">
                          <a:effectLst/>
                        </a:rPr>
                        <a:t>年）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0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政府补助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20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10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风险投资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/>
        </p:nvGraphicFramePr>
        <p:xfrm>
          <a:off x="6481117" y="2160290"/>
          <a:ext cx="3456384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85173" y="1584226"/>
            <a:ext cx="23042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融资构成图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5C13FE4-461B-2486-F44F-2E2BC2BD5306}"/>
              </a:ext>
            </a:extLst>
          </p:cNvPr>
          <p:cNvSpPr/>
          <p:nvPr/>
        </p:nvSpPr>
        <p:spPr>
          <a:xfrm>
            <a:off x="-1" y="298578"/>
            <a:ext cx="720477" cy="3120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03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720476" y="216074"/>
            <a:ext cx="18517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财务预算表</a:t>
            </a:r>
          </a:p>
        </p:txBody>
      </p:sp>
      <p:sp>
        <p:nvSpPr>
          <p:cNvPr id="67" name="等腰三角形 66"/>
          <p:cNvSpPr/>
          <p:nvPr/>
        </p:nvSpPr>
        <p:spPr>
          <a:xfrm rot="5400000">
            <a:off x="2514173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743935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1186" y="602611"/>
            <a:ext cx="3087096" cy="100165"/>
            <a:chOff x="-1" y="648122"/>
            <a:chExt cx="2453610" cy="94074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-1" y="695159"/>
              <a:ext cx="2417780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/>
            <p:nvPr/>
          </p:nvSpPr>
          <p:spPr>
            <a:xfrm>
              <a:off x="2359535" y="648122"/>
              <a:ext cx="94074" cy="940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1368549" y="6120730"/>
            <a:ext cx="871296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图表 8"/>
          <p:cNvGraphicFramePr>
            <a:graphicFrameLocks/>
          </p:cNvGraphicFramePr>
          <p:nvPr/>
        </p:nvGraphicFramePr>
        <p:xfrm>
          <a:off x="1532193" y="1728242"/>
          <a:ext cx="3600401" cy="3456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/>
        </p:nvGraphicFramePr>
        <p:xfrm>
          <a:off x="1469572" y="957941"/>
          <a:ext cx="8611946" cy="5590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19FFCE6E-C035-DDD4-A096-C4C40297B2C6}"/>
              </a:ext>
            </a:extLst>
          </p:cNvPr>
          <p:cNvSpPr/>
          <p:nvPr/>
        </p:nvSpPr>
        <p:spPr>
          <a:xfrm>
            <a:off x="-1" y="298578"/>
            <a:ext cx="720477" cy="3120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863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市场计划</a:t>
            </a:r>
          </a:p>
        </p:txBody>
      </p:sp>
      <p:sp>
        <p:nvSpPr>
          <p:cNvPr id="67" name="等腰三角形 66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1186" y="602611"/>
            <a:ext cx="3087096" cy="100165"/>
            <a:chOff x="-1" y="648122"/>
            <a:chExt cx="2453610" cy="94074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-1" y="695159"/>
              <a:ext cx="2417780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/>
            <p:nvPr/>
          </p:nvSpPr>
          <p:spPr>
            <a:xfrm>
              <a:off x="2359535" y="648122"/>
              <a:ext cx="94074" cy="940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936501" y="6120730"/>
            <a:ext cx="86409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8" y="731900"/>
            <a:ext cx="13049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84573" y="936154"/>
            <a:ext cx="432048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市面首家</a:t>
            </a:r>
            <a:endParaRPr lang="en-US" altLang="zh-CN" dirty="0"/>
          </a:p>
          <a:p>
            <a:r>
              <a:rPr lang="zh-CN" altLang="en-US" sz="2000" dirty="0"/>
              <a:t>市场上专业的共享车后期维修的公司</a:t>
            </a:r>
            <a:r>
              <a:rPr lang="zh-CN" altLang="en-US" sz="2400" dirty="0">
                <a:solidFill>
                  <a:srgbClr val="FF0000"/>
                </a:solidFill>
              </a:rPr>
              <a:t>极少</a:t>
            </a:r>
            <a:r>
              <a:rPr lang="zh-CN" altLang="en-US" sz="2000" dirty="0"/>
              <a:t>，我们是</a:t>
            </a:r>
            <a:r>
              <a:rPr lang="zh-CN" altLang="en-US" sz="2400" dirty="0">
                <a:solidFill>
                  <a:srgbClr val="FF0000"/>
                </a:solidFill>
              </a:rPr>
              <a:t>首家</a:t>
            </a:r>
            <a:r>
              <a:rPr lang="zh-CN" altLang="en-US" sz="2000" dirty="0"/>
              <a:t>针对区域的运维站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57" y="2476923"/>
            <a:ext cx="1195535" cy="1195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84573" y="2448322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市场广阔</a:t>
            </a:r>
            <a:endParaRPr lang="en-US" altLang="zh-CN" dirty="0"/>
          </a:p>
          <a:p>
            <a:r>
              <a:rPr lang="zh-CN" altLang="en-US" sz="2000" dirty="0"/>
              <a:t>全国共享车约</a:t>
            </a:r>
            <a:r>
              <a:rPr lang="en-US" altLang="zh-CN" sz="2400" dirty="0">
                <a:solidFill>
                  <a:srgbClr val="FF0000"/>
                </a:solidFill>
              </a:rPr>
              <a:t>495</a:t>
            </a:r>
            <a:r>
              <a:rPr lang="zh-CN" altLang="en-US" sz="2400" dirty="0">
                <a:solidFill>
                  <a:srgbClr val="FF0000"/>
                </a:solidFill>
              </a:rPr>
              <a:t>万辆</a:t>
            </a:r>
            <a:r>
              <a:rPr lang="zh-CN" altLang="en-US" dirty="0"/>
              <a:t>，</a:t>
            </a:r>
            <a:r>
              <a:rPr lang="zh-CN" altLang="en-US" sz="2000" dirty="0"/>
              <a:t>预计</a:t>
            </a:r>
            <a:r>
              <a:rPr lang="en-US" altLang="zh-CN" sz="2000" dirty="0"/>
              <a:t>2026</a:t>
            </a:r>
            <a:r>
              <a:rPr lang="zh-CN" altLang="en-US" sz="2000" dirty="0"/>
              <a:t>年达</a:t>
            </a:r>
            <a:r>
              <a:rPr lang="en-US" altLang="zh-CN" sz="2000" dirty="0"/>
              <a:t>900</a:t>
            </a:r>
            <a:r>
              <a:rPr lang="zh-CN" altLang="en-US" sz="2000" dirty="0"/>
              <a:t>万辆，市场</a:t>
            </a:r>
            <a:r>
              <a:rPr lang="zh-CN" altLang="en-US" sz="2400" dirty="0">
                <a:solidFill>
                  <a:srgbClr val="FF0000"/>
                </a:solidFill>
              </a:rPr>
              <a:t>迫切需要</a:t>
            </a:r>
            <a:r>
              <a:rPr lang="zh-CN" altLang="en-US" sz="2000" dirty="0"/>
              <a:t>专业运维团队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57" y="3947971"/>
            <a:ext cx="1214323" cy="158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50980" y="4176514"/>
            <a:ext cx="424847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师生支持</a:t>
            </a:r>
            <a:endParaRPr lang="en-US" altLang="zh-CN" dirty="0"/>
          </a:p>
          <a:p>
            <a:r>
              <a:rPr lang="zh-CN" altLang="en-US" sz="2000" dirty="0"/>
              <a:t>经过网上问卷调查，各高校大部分师生对于共享车进校园持</a:t>
            </a:r>
            <a:r>
              <a:rPr lang="zh-CN" altLang="en-US" sz="2400" dirty="0">
                <a:solidFill>
                  <a:srgbClr val="FF0000"/>
                </a:solidFill>
              </a:rPr>
              <a:t>支持</a:t>
            </a:r>
            <a:r>
              <a:rPr lang="zh-CN" altLang="en-US" sz="2000" dirty="0"/>
              <a:t>态度</a:t>
            </a:r>
          </a:p>
        </p:txBody>
      </p:sp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8268770"/>
              </p:ext>
            </p:extLst>
          </p:nvPr>
        </p:nvGraphicFramePr>
        <p:xfrm>
          <a:off x="5905052" y="1008162"/>
          <a:ext cx="5318779" cy="5112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114C5D3E-6991-E59D-D740-E09B2934AD94}"/>
              </a:ext>
            </a:extLst>
          </p:cNvPr>
          <p:cNvSpPr/>
          <p:nvPr/>
        </p:nvSpPr>
        <p:spPr>
          <a:xfrm>
            <a:off x="-1" y="298578"/>
            <a:ext cx="720477" cy="3120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17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对比分析</a:t>
            </a:r>
          </a:p>
        </p:txBody>
      </p:sp>
      <p:sp>
        <p:nvSpPr>
          <p:cNvPr id="67" name="等腰三角形 66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1186" y="602611"/>
            <a:ext cx="3087096" cy="100165"/>
            <a:chOff x="-1" y="648122"/>
            <a:chExt cx="2453610" cy="94074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-1" y="695159"/>
              <a:ext cx="2417780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/>
            <p:nvPr/>
          </p:nvSpPr>
          <p:spPr>
            <a:xfrm>
              <a:off x="2359535" y="648122"/>
              <a:ext cx="94074" cy="940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1368549" y="4896594"/>
            <a:ext cx="86409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5535388"/>
              </p:ext>
            </p:extLst>
          </p:nvPr>
        </p:nvGraphicFramePr>
        <p:xfrm>
          <a:off x="1440557" y="1944266"/>
          <a:ext cx="4032448" cy="3312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矩形 2"/>
          <p:cNvSpPr/>
          <p:nvPr/>
        </p:nvSpPr>
        <p:spPr>
          <a:xfrm>
            <a:off x="1584573" y="1296194"/>
            <a:ext cx="36724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运营成本对比图（单位：万元）</a:t>
            </a:r>
          </a:p>
        </p:txBody>
      </p:sp>
      <p:sp>
        <p:nvSpPr>
          <p:cNvPr id="5" name="矩形 4"/>
          <p:cNvSpPr/>
          <p:nvPr/>
        </p:nvSpPr>
        <p:spPr>
          <a:xfrm>
            <a:off x="6121077" y="1296194"/>
            <a:ext cx="37444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解决问题时长对比图（时间</a:t>
            </a:r>
            <a:r>
              <a:rPr lang="en-US" altLang="zh-CN" dirty="0"/>
              <a:t>/</a:t>
            </a:r>
            <a:r>
              <a:rPr lang="zh-CN" altLang="en-US" dirty="0"/>
              <a:t>月）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84573" y="5616674"/>
            <a:ext cx="381642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通过分析可得出：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E</a:t>
            </a:r>
            <a:r>
              <a:rPr lang="zh-CN" altLang="en-US" dirty="0"/>
              <a:t>站可减少</a:t>
            </a:r>
            <a:r>
              <a:rPr lang="en-US" altLang="zh-CN" sz="2400" dirty="0">
                <a:solidFill>
                  <a:srgbClr val="FF0000"/>
                </a:solidFill>
              </a:rPr>
              <a:t>43%</a:t>
            </a:r>
            <a:r>
              <a:rPr lang="zh-CN" altLang="en-US" dirty="0"/>
              <a:t>的</a:t>
            </a:r>
            <a:r>
              <a:rPr lang="zh-CN" altLang="en-US" sz="2000" b="1" dirty="0"/>
              <a:t>运营成本</a:t>
            </a:r>
            <a:endParaRPr lang="en-US" altLang="zh-CN" sz="2000" b="1" dirty="0"/>
          </a:p>
          <a:p>
            <a:r>
              <a:rPr lang="zh-CN" altLang="en-US" sz="1600" dirty="0"/>
              <a:t>说明：</a:t>
            </a:r>
            <a:r>
              <a:rPr lang="en-US" altLang="zh-CN" sz="1600" dirty="0">
                <a:solidFill>
                  <a:srgbClr val="FF0000"/>
                </a:solidFill>
              </a:rPr>
              <a:t>1000</a:t>
            </a:r>
            <a:r>
              <a:rPr lang="zh-CN" altLang="en-US" sz="1600" dirty="0">
                <a:solidFill>
                  <a:srgbClr val="FF0000"/>
                </a:solidFill>
              </a:rPr>
              <a:t>辆</a:t>
            </a:r>
            <a:r>
              <a:rPr lang="zh-CN" altLang="en-US" sz="1600" dirty="0"/>
              <a:t>共享车</a:t>
            </a:r>
            <a:r>
              <a:rPr lang="zh-CN" altLang="en-US" sz="1600" dirty="0">
                <a:solidFill>
                  <a:srgbClr val="FF0000"/>
                </a:solidFill>
              </a:rPr>
              <a:t>一年</a:t>
            </a:r>
            <a:r>
              <a:rPr lang="zh-CN" altLang="en-US" sz="1600" dirty="0"/>
              <a:t>的运维成本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5093" y="5616674"/>
            <a:ext cx="381642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通过以上对比可得：</a:t>
            </a:r>
            <a:endParaRPr lang="en-US" altLang="zh-CN" dirty="0"/>
          </a:p>
          <a:p>
            <a:r>
              <a:rPr lang="en-US" altLang="zh-CN" sz="2000" dirty="0"/>
              <a:t>E</a:t>
            </a:r>
            <a:r>
              <a:rPr lang="zh-CN" altLang="en-US" sz="2000" dirty="0"/>
              <a:t>站相比企业可</a:t>
            </a:r>
            <a:r>
              <a:rPr lang="zh-CN" altLang="en-US" sz="2000" dirty="0">
                <a:solidFill>
                  <a:srgbClr val="002060"/>
                </a:solidFill>
              </a:rPr>
              <a:t>提升</a:t>
            </a:r>
            <a:r>
              <a:rPr lang="en-US" altLang="zh-CN" sz="2400" dirty="0">
                <a:solidFill>
                  <a:srgbClr val="FF0000"/>
                </a:solidFill>
              </a:rPr>
              <a:t>25%</a:t>
            </a:r>
            <a:r>
              <a:rPr lang="zh-CN" altLang="en-US" sz="2000" dirty="0"/>
              <a:t>的运维效率</a:t>
            </a:r>
          </a:p>
        </p:txBody>
      </p:sp>
      <p:graphicFrame>
        <p:nvGraphicFramePr>
          <p:cNvPr id="18" name="图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10787"/>
              </p:ext>
            </p:extLst>
          </p:nvPr>
        </p:nvGraphicFramePr>
        <p:xfrm>
          <a:off x="5689029" y="2016274"/>
          <a:ext cx="5328592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3DBD33FA-05E3-3414-D6F6-63E75477AC9D}"/>
              </a:ext>
            </a:extLst>
          </p:cNvPr>
          <p:cNvSpPr/>
          <p:nvPr/>
        </p:nvSpPr>
        <p:spPr>
          <a:xfrm>
            <a:off x="-1" y="298578"/>
            <a:ext cx="720477" cy="3120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817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2" y="1656234"/>
            <a:ext cx="5813138" cy="4195419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0" b="4636"/>
          <a:stretch/>
        </p:blipFill>
        <p:spPr>
          <a:xfrm>
            <a:off x="8583386" y="1656234"/>
            <a:ext cx="2294428" cy="131963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43" y="1656234"/>
            <a:ext cx="2294428" cy="13196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53" t="12949" r="14505" b="17555"/>
          <a:stretch/>
        </p:blipFill>
        <p:spPr>
          <a:xfrm>
            <a:off x="4702326" y="3145414"/>
            <a:ext cx="3002927" cy="2792105"/>
          </a:xfrm>
          <a:prstGeom prst="round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盈利模式</a:t>
            </a:r>
          </a:p>
        </p:txBody>
      </p:sp>
      <p:sp>
        <p:nvSpPr>
          <p:cNvPr id="18" name="等腰三角形 17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1" name="矩形 20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TextBox 34"/>
          <p:cNvSpPr txBox="1">
            <a:spLocks noChangeArrowheads="1"/>
          </p:cNvSpPr>
          <p:nvPr/>
        </p:nvSpPr>
        <p:spPr bwMode="auto">
          <a:xfrm>
            <a:off x="7946034" y="3212559"/>
            <a:ext cx="3168352" cy="177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、投放广告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、制作短视频发布到抖音平台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、收去相关费用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600"/>
              </a:lnSpc>
            </a:pP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311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6"/>
    </mc:Choice>
    <mc:Fallback xmlns="">
      <p:transition advTm="362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泪滴形 5"/>
          <p:cNvSpPr/>
          <p:nvPr/>
        </p:nvSpPr>
        <p:spPr>
          <a:xfrm flipH="1">
            <a:off x="648469" y="1440210"/>
            <a:ext cx="2432959" cy="2369680"/>
          </a:xfrm>
          <a:prstGeom prst="teardrop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237" r="-9255"/>
            </a:stretch>
          </a:blipFill>
          <a:ln>
            <a:noFill/>
          </a:ln>
          <a:effectLst>
            <a:outerShdw blurRad="127000" dist="127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985" tIns="53492" rIns="106985" bIns="53492" rtlCol="0" anchor="ctr"/>
          <a:lstStyle/>
          <a:p>
            <a:pPr algn="ctr"/>
            <a:endParaRPr lang="zh-CN" altLang="en-US"/>
          </a:p>
        </p:txBody>
      </p:sp>
      <p:sp>
        <p:nvSpPr>
          <p:cNvPr id="36" name="泪滴形 35"/>
          <p:cNvSpPr/>
          <p:nvPr/>
        </p:nvSpPr>
        <p:spPr>
          <a:xfrm flipH="1">
            <a:off x="3269864" y="1512218"/>
            <a:ext cx="2432959" cy="2369680"/>
          </a:xfrm>
          <a:prstGeom prst="teardrop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104" t="-5088" r="-31086" b="-41700"/>
            </a:stretch>
          </a:blipFill>
          <a:ln>
            <a:noFill/>
          </a:ln>
          <a:effectLst>
            <a:outerShdw blurRad="127000" dist="127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985" tIns="53492" rIns="106985" bIns="53492" rtlCol="0" anchor="ctr"/>
          <a:lstStyle/>
          <a:p>
            <a:pPr algn="ctr"/>
            <a:endParaRPr lang="zh-CN" altLang="en-US"/>
          </a:p>
        </p:txBody>
      </p:sp>
      <p:sp>
        <p:nvSpPr>
          <p:cNvPr id="37" name="泪滴形 36"/>
          <p:cNvSpPr/>
          <p:nvPr/>
        </p:nvSpPr>
        <p:spPr>
          <a:xfrm flipH="1">
            <a:off x="5891259" y="1512218"/>
            <a:ext cx="2432959" cy="2369680"/>
          </a:xfrm>
          <a:prstGeom prst="teardrop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396" t="-89" r="-13396" b="-89"/>
            </a:stretch>
          </a:blipFill>
          <a:ln>
            <a:noFill/>
          </a:ln>
          <a:effectLst>
            <a:outerShdw blurRad="127000" dist="127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985" tIns="53492" rIns="106985" bIns="53492" rtlCol="0" anchor="ctr"/>
          <a:lstStyle/>
          <a:p>
            <a:pPr algn="ctr"/>
            <a:endParaRPr lang="zh-CN" altLang="en-US"/>
          </a:p>
        </p:txBody>
      </p:sp>
      <p:sp>
        <p:nvSpPr>
          <p:cNvPr id="38" name="泪滴形 37"/>
          <p:cNvSpPr/>
          <p:nvPr/>
        </p:nvSpPr>
        <p:spPr>
          <a:xfrm flipH="1">
            <a:off x="8512654" y="1584226"/>
            <a:ext cx="2432959" cy="2369680"/>
          </a:xfrm>
          <a:prstGeom prst="teardrop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991" t="-4910" r="-40651" b="-4910"/>
            </a:stretch>
          </a:blipFill>
          <a:ln>
            <a:noFill/>
          </a:ln>
          <a:effectLst>
            <a:outerShdw blurRad="127000" dist="127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985" tIns="53492" rIns="106985" bIns="53492"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预算收入</a:t>
            </a:r>
          </a:p>
        </p:txBody>
      </p:sp>
      <p:sp>
        <p:nvSpPr>
          <p:cNvPr id="69" name="等腰三角形 68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73" name="矩形 72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75" name="直接连接符 74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椭圆 75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3" name="TextBox 92"/>
          <p:cNvSpPr txBox="1"/>
          <p:nvPr/>
        </p:nvSpPr>
        <p:spPr>
          <a:xfrm>
            <a:off x="648469" y="4247857"/>
            <a:ext cx="2232248" cy="715887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第一年的营业收入：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-12.68</a:t>
            </a: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万元</a:t>
            </a:r>
            <a:endParaRPr lang="en-US" altLang="zh-CN" sz="14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329130" y="4320530"/>
            <a:ext cx="2232248" cy="908248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第二年的营业收入：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168</a:t>
            </a: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万元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500"/>
              </a:lnSpc>
            </a:pPr>
            <a:endParaRPr lang="en-US" altLang="zh-CN" sz="11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891259" y="4392539"/>
            <a:ext cx="2278772" cy="715887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第三年的营业收入：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万元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425333" y="4392539"/>
            <a:ext cx="2353351" cy="715887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第四年的营业收入：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230</a:t>
            </a: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万元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2258" y="1224186"/>
            <a:ext cx="608259" cy="608259"/>
            <a:chOff x="472258" y="2344119"/>
            <a:chExt cx="608259" cy="608259"/>
          </a:xfrm>
        </p:grpSpPr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58" y="2344119"/>
              <a:ext cx="608259" cy="608259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F2F2F2">
                  <a:alpha val="50196"/>
                </a:srgbClr>
              </a:solidFill>
            </a:ln>
            <a:effectLst>
              <a:outerShdw blurRad="127000" dist="127000" dir="8100000" algn="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" name="TextBox 1"/>
            <p:cNvSpPr txBox="1"/>
            <p:nvPr/>
          </p:nvSpPr>
          <p:spPr>
            <a:xfrm>
              <a:off x="555827" y="2371249"/>
              <a:ext cx="41710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chemeClr val="bg1"/>
                  </a:solidFill>
                </a:rPr>
                <a:t>A</a:t>
              </a:r>
              <a:endParaRPr lang="zh-CN" altLang="en-US" sz="3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998006" y="1224186"/>
            <a:ext cx="608259" cy="608259"/>
            <a:chOff x="2998006" y="2344119"/>
            <a:chExt cx="608259" cy="608259"/>
          </a:xfrm>
        </p:grpSpPr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8006" y="2344119"/>
              <a:ext cx="608259" cy="608259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F2F2F2">
                  <a:alpha val="50196"/>
                </a:srgbClr>
              </a:solidFill>
            </a:ln>
            <a:effectLst>
              <a:outerShdw blurRad="127000" dist="127000" dir="8100000" algn="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00" name="TextBox 99"/>
            <p:cNvSpPr txBox="1"/>
            <p:nvPr/>
          </p:nvSpPr>
          <p:spPr>
            <a:xfrm>
              <a:off x="3093584" y="2376314"/>
              <a:ext cx="40107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chemeClr val="bg1"/>
                  </a:solidFill>
                </a:rPr>
                <a:t>B</a:t>
              </a:r>
              <a:endParaRPr lang="zh-CN" altLang="en-US" sz="3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587129" y="1224186"/>
            <a:ext cx="608259" cy="608259"/>
            <a:chOff x="5587129" y="2344119"/>
            <a:chExt cx="608259" cy="608259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7129" y="2344119"/>
              <a:ext cx="608259" cy="608259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F2F2F2">
                  <a:alpha val="50196"/>
                </a:srgbClr>
              </a:solidFill>
            </a:ln>
            <a:effectLst>
              <a:outerShdw blurRad="127000" dist="127000" dir="8100000" algn="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01" name="TextBox 100"/>
            <p:cNvSpPr txBox="1"/>
            <p:nvPr/>
          </p:nvSpPr>
          <p:spPr>
            <a:xfrm>
              <a:off x="5682707" y="2371249"/>
              <a:ext cx="38824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chemeClr val="bg1"/>
                  </a:solidFill>
                </a:rPr>
                <a:t>C</a:t>
              </a:r>
              <a:endParaRPr lang="zh-CN" altLang="en-US" sz="3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208524" y="1263999"/>
            <a:ext cx="608259" cy="608259"/>
            <a:chOff x="8208524" y="2344119"/>
            <a:chExt cx="608259" cy="608259"/>
          </a:xfrm>
        </p:grpSpPr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8524" y="2344119"/>
              <a:ext cx="608259" cy="608259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F2F2F2">
                  <a:alpha val="50196"/>
                </a:srgbClr>
              </a:solidFill>
            </a:ln>
            <a:effectLst>
              <a:outerShdw blurRad="127000" dist="127000" dir="8100000" algn="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02" name="TextBox 101"/>
            <p:cNvSpPr txBox="1"/>
            <p:nvPr/>
          </p:nvSpPr>
          <p:spPr>
            <a:xfrm>
              <a:off x="8304102" y="2371249"/>
              <a:ext cx="42672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chemeClr val="bg1"/>
                  </a:solidFill>
                </a:rPr>
                <a:t>D</a:t>
              </a:r>
              <a:endParaRPr lang="zh-CN" altLang="en-US" sz="3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696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79"/>
    </mc:Choice>
    <mc:Fallback xmlns="">
      <p:transition advTm="387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E5A81F-CE6F-422D-1071-662764572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60" y="837746"/>
            <a:ext cx="11668127" cy="57429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476" y="216074"/>
            <a:ext cx="97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7" name="等腰三角形 6"/>
          <p:cNvSpPr/>
          <p:nvPr/>
        </p:nvSpPr>
        <p:spPr>
          <a:xfrm rot="5400000">
            <a:off x="1655845" y="385061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82835" y="349057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-1" y="313053"/>
            <a:ext cx="1951756" cy="479085"/>
            <a:chOff x="-1" y="313053"/>
            <a:chExt cx="1951756" cy="479085"/>
          </a:xfrm>
        </p:grpSpPr>
        <p:sp>
          <p:nvSpPr>
            <p:cNvPr id="5" name="矩形 4"/>
            <p:cNvSpPr/>
            <p:nvPr/>
          </p:nvSpPr>
          <p:spPr>
            <a:xfrm>
              <a:off x="-1" y="313053"/>
              <a:ext cx="720477" cy="36004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-1" y="698064"/>
              <a:ext cx="1951756" cy="94074"/>
              <a:chOff x="-1" y="698064"/>
              <a:chExt cx="1951756" cy="94074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-1" y="745101"/>
                <a:ext cx="1907874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857681" y="698064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椭圆 23"/>
          <p:cNvSpPr/>
          <p:nvPr/>
        </p:nvSpPr>
        <p:spPr>
          <a:xfrm>
            <a:off x="4001453" y="4997526"/>
            <a:ext cx="980759" cy="90718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20476" y="4997526"/>
            <a:ext cx="980759" cy="90718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801159" y="4997526"/>
            <a:ext cx="980759" cy="90718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550310" y="4997526"/>
            <a:ext cx="980759" cy="90718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388790" y="4997526"/>
            <a:ext cx="980759" cy="90718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9230" y="6140584"/>
            <a:ext cx="1620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背景介绍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99980" y="6140584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26238" y="6140584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财务和融资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81923" y="6140584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360944" y="6140584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E500DF0-6A1D-FC96-E59E-CAB9F8915581}"/>
              </a:ext>
            </a:extLst>
          </p:cNvPr>
          <p:cNvSpPr/>
          <p:nvPr/>
        </p:nvSpPr>
        <p:spPr>
          <a:xfrm>
            <a:off x="2364963" y="4997526"/>
            <a:ext cx="980759" cy="90718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44">
            <a:extLst>
              <a:ext uri="{FF2B5EF4-FFF2-40B4-BE49-F238E27FC236}">
                <a16:creationId xmlns:a16="http://schemas.microsoft.com/office/drawing/2014/main" id="{4EE09B97-BE59-A038-ABAD-39286B4F73EA}"/>
              </a:ext>
            </a:extLst>
          </p:cNvPr>
          <p:cNvSpPr txBox="1"/>
          <p:nvPr/>
        </p:nvSpPr>
        <p:spPr>
          <a:xfrm>
            <a:off x="7381054" y="6140584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</a:p>
        </p:txBody>
      </p:sp>
    </p:spTree>
    <p:extLst>
      <p:ext uri="{BB962C8B-B14F-4D97-AF65-F5344CB8AC3E}">
        <p14:creationId xmlns:p14="http://schemas.microsoft.com/office/powerpoint/2010/main" val="29143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476" y="216074"/>
            <a:ext cx="155363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政策背景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14" name="矩形 13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椭圆 16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995548" y="2363957"/>
            <a:ext cx="1640483" cy="300389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3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某某某某有限公司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210B97-B86C-896F-E0A4-5CCF28083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13" y="1459037"/>
            <a:ext cx="11522075" cy="1247457"/>
          </a:xfrm>
          <a:prstGeom prst="rect">
            <a:avLst/>
          </a:prstGeom>
        </p:spPr>
      </p:pic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483518F0-9ECE-6D78-B52B-A0C57A570CB7}"/>
              </a:ext>
            </a:extLst>
          </p:cNvPr>
          <p:cNvSpPr/>
          <p:nvPr/>
        </p:nvSpPr>
        <p:spPr>
          <a:xfrm>
            <a:off x="1296541" y="896775"/>
            <a:ext cx="3096344" cy="500731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中国共享经济发展报告</a:t>
            </a:r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E08C272E-627A-8248-ACB7-A1F95D05143F}"/>
              </a:ext>
            </a:extLst>
          </p:cNvPr>
          <p:cNvSpPr/>
          <p:nvPr/>
        </p:nvSpPr>
        <p:spPr>
          <a:xfrm>
            <a:off x="6553125" y="958306"/>
            <a:ext cx="3240360" cy="500731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共享出行市场不断扩大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7923F7D-B840-1A46-A713-33BC3B2D774F}"/>
                  </a:ext>
                </a:extLst>
              </p14:cNvPr>
              <p14:cNvContentPartPr/>
              <p14:nvPr/>
            </p14:nvContentPartPr>
            <p14:xfrm>
              <a:off x="6744639" y="1891739"/>
              <a:ext cx="954000" cy="104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7923F7D-B840-1A46-A713-33BC3B2D77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5639" y="1882739"/>
                <a:ext cx="9716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93FC525C-A5EC-523F-342F-50D62CCF8224}"/>
                  </a:ext>
                </a:extLst>
              </p14:cNvPr>
              <p14:cNvContentPartPr/>
              <p14:nvPr/>
            </p14:nvContentPartPr>
            <p14:xfrm>
              <a:off x="1212879" y="2308619"/>
              <a:ext cx="401760" cy="3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93FC525C-A5EC-523F-342F-50D62CCF82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3879" y="2299619"/>
                <a:ext cx="419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F2F5B219-E618-6B9A-C0F8-9F66F2ADCC30}"/>
                  </a:ext>
                </a:extLst>
              </p14:cNvPr>
              <p14:cNvContentPartPr/>
              <p14:nvPr/>
            </p14:nvContentPartPr>
            <p14:xfrm>
              <a:off x="2100279" y="2326259"/>
              <a:ext cx="497160" cy="3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F2F5B219-E618-6B9A-C0F8-9F66F2ADCC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91639" y="2317619"/>
                <a:ext cx="5148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CB949BE9-D6C4-1618-3CF2-83A60382C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761472"/>
            <a:ext cx="4585660" cy="236476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EE8B351-475F-D53D-5E74-7BA8766959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2512" y="2797212"/>
            <a:ext cx="6402930" cy="317950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DC617A2-2E07-C601-EC7D-9919D1A79D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" y="5099990"/>
            <a:ext cx="4392885" cy="210091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C59FBB6-9B16-81BB-282F-1CDD854FE1F7}"/>
              </a:ext>
            </a:extLst>
          </p:cNvPr>
          <p:cNvSpPr/>
          <p:nvPr/>
        </p:nvSpPr>
        <p:spPr>
          <a:xfrm>
            <a:off x="4824933" y="4104506"/>
            <a:ext cx="15841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F19CC49-B922-8488-E996-FC93E18F847A}"/>
              </a:ext>
            </a:extLst>
          </p:cNvPr>
          <p:cNvSpPr/>
          <p:nvPr/>
        </p:nvSpPr>
        <p:spPr>
          <a:xfrm>
            <a:off x="4824933" y="4680570"/>
            <a:ext cx="151216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BD017E-CCB6-B758-C1E9-492994B841A6}"/>
              </a:ext>
            </a:extLst>
          </p:cNvPr>
          <p:cNvSpPr/>
          <p:nvPr/>
        </p:nvSpPr>
        <p:spPr>
          <a:xfrm>
            <a:off x="4824933" y="5328642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5D9CD83-AE43-87AE-ABBE-295BDB48376F}"/>
              </a:ext>
            </a:extLst>
          </p:cNvPr>
          <p:cNvSpPr/>
          <p:nvPr/>
        </p:nvSpPr>
        <p:spPr>
          <a:xfrm>
            <a:off x="1212879" y="3960490"/>
            <a:ext cx="988876" cy="289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B43FC77-FE57-C00B-2579-8D0FB168CD88}"/>
              </a:ext>
            </a:extLst>
          </p:cNvPr>
          <p:cNvSpPr txBox="1"/>
          <p:nvPr/>
        </p:nvSpPr>
        <p:spPr>
          <a:xfrm>
            <a:off x="4397717" y="6000571"/>
            <a:ext cx="69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公共区域车辆全面电动化，符合</a:t>
            </a:r>
            <a:r>
              <a:rPr lang="zh-CN" altLang="en-US" sz="3600" b="1" dirty="0">
                <a:solidFill>
                  <a:srgbClr val="FF0000"/>
                </a:solidFill>
              </a:rPr>
              <a:t>“碳达峰、碳中和”</a:t>
            </a:r>
            <a:r>
              <a:rPr lang="zh-CN" altLang="en-US" sz="3200" dirty="0"/>
              <a:t>战略部署</a:t>
            </a:r>
          </a:p>
        </p:txBody>
      </p:sp>
    </p:spTree>
    <p:extLst>
      <p:ext uri="{BB962C8B-B14F-4D97-AF65-F5344CB8AC3E}">
        <p14:creationId xmlns:p14="http://schemas.microsoft.com/office/powerpoint/2010/main" val="233779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718">
        <p:checker dir="vert"/>
      </p:transition>
    </mc:Choice>
    <mc:Fallback xmlns="">
      <p:transition spd="slow" advTm="3718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49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6080234-8B90-1447-FEFD-767CB2C184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97" y="5413702"/>
            <a:ext cx="1156596" cy="11066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41" y="6180767"/>
            <a:ext cx="623124" cy="623124"/>
          </a:xfrm>
          <a:prstGeom prst="ellipse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当前痛点</a:t>
            </a:r>
          </a:p>
        </p:txBody>
      </p:sp>
      <p:sp>
        <p:nvSpPr>
          <p:cNvPr id="37" name="等腰三角形 36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40" name="矩形 39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椭圆 42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C3354F6-600B-405D-9401-1C30E8CEB7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53" y="2664346"/>
            <a:ext cx="2381267" cy="25372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0C3EE1-40D2-5A42-6689-563173613AD4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36" y="2664345"/>
            <a:ext cx="2383200" cy="253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1149C7-75D6-532C-C278-2DB82EBDB0D9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229" y="2736354"/>
            <a:ext cx="2383200" cy="253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959220B-1FAB-D0F5-6543-8EC7539C421A}"/>
              </a:ext>
            </a:extLst>
          </p:cNvPr>
          <p:cNvSpPr txBox="1"/>
          <p:nvPr/>
        </p:nvSpPr>
        <p:spPr>
          <a:xfrm>
            <a:off x="747253" y="1080169"/>
            <a:ext cx="9334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当前共享单车市场上存在有车无电、乱摆乱停、无人维修等现象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“三无问题”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68171B-EA23-4197-D1F1-2987533EA075}"/>
              </a:ext>
            </a:extLst>
          </p:cNvPr>
          <p:cNvSpPr txBox="1"/>
          <p:nvPr/>
        </p:nvSpPr>
        <p:spPr>
          <a:xfrm>
            <a:off x="720476" y="5616674"/>
            <a:ext cx="266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有车              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585EE7C-FC6A-5F05-CCC5-90E0875E151A}"/>
              </a:ext>
            </a:extLst>
          </p:cNvPr>
          <p:cNvSpPr txBox="1"/>
          <p:nvPr/>
        </p:nvSpPr>
        <p:spPr>
          <a:xfrm>
            <a:off x="3888829" y="5616674"/>
            <a:ext cx="245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杂乱             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1381DEE-10AC-C524-FE46-81F8A4D52B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441" y="5404569"/>
            <a:ext cx="1156596" cy="110667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6A0A564-4B8A-9BAB-F1A2-68AF33A557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45" y="5404569"/>
            <a:ext cx="1156596" cy="110667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FD52B9F-58AE-DD49-E8CF-8B1D89910A3E}"/>
              </a:ext>
            </a:extLst>
          </p:cNvPr>
          <p:cNvSpPr txBox="1"/>
          <p:nvPr/>
        </p:nvSpPr>
        <p:spPr>
          <a:xfrm>
            <a:off x="7874904" y="5671583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人维修</a:t>
            </a:r>
          </a:p>
        </p:txBody>
      </p:sp>
    </p:spTree>
    <p:extLst>
      <p:ext uri="{BB962C8B-B14F-4D97-AF65-F5344CB8AC3E}">
        <p14:creationId xmlns:p14="http://schemas.microsoft.com/office/powerpoint/2010/main" val="2454589283"/>
      </p:ext>
    </p:extLst>
  </p:cSld>
  <p:clrMapOvr>
    <a:masterClrMapping/>
  </p:clrMapOvr>
  <p:transition spd="slow" advTm="2005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8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0" dur="800" fill="hold"/>
                                        <p:tgtEl>
                                          <p:spTgt spid="27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7" grpId="0" animBg="1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19" name="等腰三角形 18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2" name="矩形 21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椭圆 24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48" name="直接连接符 47"/>
          <p:cNvCxnSpPr/>
          <p:nvPr/>
        </p:nvCxnSpPr>
        <p:spPr>
          <a:xfrm>
            <a:off x="41514" y="936154"/>
            <a:ext cx="453650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B5FD0898-7342-B3E2-580A-110C15C25C04}"/>
              </a:ext>
            </a:extLst>
          </p:cNvPr>
          <p:cNvSpPr txBox="1"/>
          <p:nvPr/>
        </p:nvSpPr>
        <p:spPr>
          <a:xfrm>
            <a:off x="144413" y="1224186"/>
            <a:ext cx="51125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针对当前的“三无”现象，团队针对性地设计出了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4CFA7A-43E3-1EC8-0876-32557C517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0511"/>
            <a:ext cx="6081757" cy="382431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A4547D9-D3D1-687E-7CB3-AFF7EED076EF}"/>
              </a:ext>
            </a:extLst>
          </p:cNvPr>
          <p:cNvSpPr/>
          <p:nvPr/>
        </p:nvSpPr>
        <p:spPr>
          <a:xfrm>
            <a:off x="576461" y="2232298"/>
            <a:ext cx="3816424" cy="859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搭建智慧行运维管理平台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D13268C-536D-872B-FC6B-33F20FE52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101" y="3528442"/>
            <a:ext cx="4536504" cy="306473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859F154-3588-6A4B-DC03-39FD6A856B7F}"/>
              </a:ext>
            </a:extLst>
          </p:cNvPr>
          <p:cNvSpPr/>
          <p:nvPr/>
        </p:nvSpPr>
        <p:spPr>
          <a:xfrm>
            <a:off x="6337101" y="2304306"/>
            <a:ext cx="4464496" cy="7876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快速充电系统</a:t>
            </a:r>
          </a:p>
        </p:txBody>
      </p:sp>
    </p:spTree>
    <p:extLst>
      <p:ext uri="{BB962C8B-B14F-4D97-AF65-F5344CB8AC3E}">
        <p14:creationId xmlns:p14="http://schemas.microsoft.com/office/powerpoint/2010/main" val="80978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5000">
        <p14:flash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90EFE45-FF29-4F02-E0E4-129FF67ED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29" y="2016274"/>
            <a:ext cx="4641318" cy="464131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28DB235-E8CB-2E86-8917-F3291B57A8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89" y="2634229"/>
            <a:ext cx="1944216" cy="338437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0476" y="216074"/>
            <a:ext cx="16390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</a:p>
        </p:txBody>
      </p:sp>
      <p:sp>
        <p:nvSpPr>
          <p:cNvPr id="23" name="等腰三角形 22"/>
          <p:cNvSpPr/>
          <p:nvPr/>
        </p:nvSpPr>
        <p:spPr>
          <a:xfrm rot="5400000">
            <a:off x="2230456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45544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6" name="矩形 25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椭圆 28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cxnSp>
        <p:nvCxnSpPr>
          <p:cNvPr id="11" name="直接连接符 10"/>
          <p:cNvCxnSpPr/>
          <p:nvPr/>
        </p:nvCxnSpPr>
        <p:spPr>
          <a:xfrm>
            <a:off x="720476" y="936154"/>
            <a:ext cx="1008112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F3E70C3-6D89-0F41-2BC2-54BBC8D8CB9E}"/>
              </a:ext>
            </a:extLst>
          </p:cNvPr>
          <p:cNvSpPr txBox="1"/>
          <p:nvPr/>
        </p:nvSpPr>
        <p:spPr>
          <a:xfrm>
            <a:off x="7430338" y="1800250"/>
            <a:ext cx="4088953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实时定位跟踪、电子围栏、防丢寻车、确保每辆车都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“实名化”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随时查看站点内所有车辆的实时监测数据，对其进行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“智能管控”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留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实时定位不在站点内的车辆，工作人员及时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“搜寻、调度”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A47F51-E2AF-C657-25AC-57BC0F808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1" y="2761766"/>
            <a:ext cx="4228128" cy="310911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4A5B721-4B63-F39D-7C47-9E4ABA04B842}"/>
              </a:ext>
            </a:extLst>
          </p:cNvPr>
          <p:cNvSpPr txBox="1"/>
          <p:nvPr/>
        </p:nvSpPr>
        <p:spPr>
          <a:xfrm>
            <a:off x="653409" y="1713552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内部人员管理平台</a:t>
            </a:r>
          </a:p>
        </p:txBody>
      </p:sp>
    </p:spTree>
    <p:extLst>
      <p:ext uri="{BB962C8B-B14F-4D97-AF65-F5344CB8AC3E}">
        <p14:creationId xmlns:p14="http://schemas.microsoft.com/office/powerpoint/2010/main" val="181979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647">
        <p14:ripple dir="lu"/>
      </p:transition>
    </mc:Choice>
    <mc:Fallback xmlns="">
      <p:transition spd="slow" advTm="56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213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</a:p>
        </p:txBody>
      </p:sp>
      <p:sp>
        <p:nvSpPr>
          <p:cNvPr id="215" name="等腰三角形 214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TextBox 215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7" name="组合 216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18" name="矩形 217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20" name="直接连接符 219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椭圆 220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777E0F9-1D04-3805-244B-FA1BBD8E01C0}"/>
              </a:ext>
            </a:extLst>
          </p:cNvPr>
          <p:cNvSpPr txBox="1"/>
          <p:nvPr/>
        </p:nvSpPr>
        <p:spPr>
          <a:xfrm>
            <a:off x="546652" y="1149741"/>
            <a:ext cx="3384376" cy="5232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快速充电系统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E57817-9A76-0A6E-9162-E21F9C78C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213" y="2133651"/>
            <a:ext cx="2845844" cy="21078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6E96C3-8FD6-B1C7-DEAB-362DA82B7F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496" y="1691005"/>
            <a:ext cx="1514487" cy="4151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4DA3AB-0901-9C49-6DFE-BF06F9092A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37" y="4613332"/>
            <a:ext cx="2722105" cy="20162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072372C-698A-33E1-AC58-351B6AD8E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97593"/>
            <a:ext cx="3579417" cy="54033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027235-8A7F-AEC5-99DE-1CFA317B3B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41" y="2404006"/>
            <a:ext cx="675575" cy="9309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6E25BAC-6888-A966-FEE3-9385DBDBD4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229" y="3569881"/>
            <a:ext cx="803187" cy="104345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84E0694-E02D-C46D-12FA-339A877E6B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154" y="4833774"/>
            <a:ext cx="815262" cy="119578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0F64671-4381-D84B-35D2-D74AE013B7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839" y="1822627"/>
            <a:ext cx="548733" cy="29574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E2EDC58-DEF2-FF2C-FAB3-8332ACD0F7D8}"/>
              </a:ext>
            </a:extLst>
          </p:cNvPr>
          <p:cNvSpPr txBox="1"/>
          <p:nvPr/>
        </p:nvSpPr>
        <p:spPr>
          <a:xfrm>
            <a:off x="7489230" y="4286010"/>
            <a:ext cx="18722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换电池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9105E22-D7E2-EF5A-54A9-B5C0AE4AC929}"/>
              </a:ext>
            </a:extLst>
          </p:cNvPr>
          <p:cNvSpPr txBox="1"/>
          <p:nvPr/>
        </p:nvSpPr>
        <p:spPr>
          <a:xfrm>
            <a:off x="8641357" y="6696794"/>
            <a:ext cx="2016224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有线快充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1922C99-E6BD-786C-469F-75411664DAEE}"/>
              </a:ext>
            </a:extLst>
          </p:cNvPr>
          <p:cNvSpPr txBox="1"/>
          <p:nvPr/>
        </p:nvSpPr>
        <p:spPr>
          <a:xfrm>
            <a:off x="3693571" y="2736354"/>
            <a:ext cx="31683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：利用光伏发电，实现站点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清洁、自主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供电。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4681CD-61E6-0803-ECB9-00569D254E2C}"/>
              </a:ext>
            </a:extLst>
          </p:cNvPr>
          <p:cNvSpPr txBox="1"/>
          <p:nvPr/>
        </p:nvSpPr>
        <p:spPr>
          <a:xfrm>
            <a:off x="3693571" y="3828868"/>
            <a:ext cx="316835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：首创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充电方式，直接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42%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的充电速度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C9E1532-85EF-F555-8B82-C32E85BB799D}"/>
              </a:ext>
            </a:extLst>
          </p:cNvPr>
          <p:cNvSpPr txBox="1"/>
          <p:nvPr/>
        </p:nvSpPr>
        <p:spPr>
          <a:xfrm>
            <a:off x="3693571" y="5317750"/>
            <a:ext cx="3168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：采用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DSP+FPGA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控制系统与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电池管理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双重保护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035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879">
        <p14:ripple/>
      </p:transition>
    </mc:Choice>
    <mc:Fallback xmlns="">
      <p:transition spd="slow" advTm="38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animBg="1"/>
      <p:bldP spid="2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213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就业效应</a:t>
            </a:r>
          </a:p>
        </p:txBody>
      </p:sp>
      <p:sp>
        <p:nvSpPr>
          <p:cNvPr id="215" name="等腰三角形 214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TextBox 215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7" name="组合 216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18" name="矩形 217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20" name="直接连接符 219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椭圆 220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1CD5732-6126-941E-56D6-68E92374C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186"/>
            <a:ext cx="11522075" cy="22400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D534500-F099-7D2D-88AB-6B49F23F612C}"/>
              </a:ext>
            </a:extLst>
          </p:cNvPr>
          <p:cNvSpPr/>
          <p:nvPr/>
        </p:nvSpPr>
        <p:spPr>
          <a:xfrm>
            <a:off x="1368549" y="2592338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93A1D2-1BBA-CFF9-A504-35EB3986D147}"/>
              </a:ext>
            </a:extLst>
          </p:cNvPr>
          <p:cNvSpPr/>
          <p:nvPr/>
        </p:nvSpPr>
        <p:spPr>
          <a:xfrm>
            <a:off x="4320877" y="2592338"/>
            <a:ext cx="151216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DE5C4A3-C4BC-214A-F3E6-D1CD4C901156}"/>
              </a:ext>
            </a:extLst>
          </p:cNvPr>
          <p:cNvSpPr/>
          <p:nvPr/>
        </p:nvSpPr>
        <p:spPr>
          <a:xfrm>
            <a:off x="9217421" y="2592338"/>
            <a:ext cx="17281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对话气泡: 矩形 12">
            <a:extLst>
              <a:ext uri="{FF2B5EF4-FFF2-40B4-BE49-F238E27FC236}">
                <a16:creationId xmlns:a16="http://schemas.microsoft.com/office/drawing/2014/main" id="{7856CD3B-3523-AB38-81D6-23D21D03F9E0}"/>
              </a:ext>
            </a:extLst>
          </p:cNvPr>
          <p:cNvSpPr/>
          <p:nvPr/>
        </p:nvSpPr>
        <p:spPr>
          <a:xfrm>
            <a:off x="318603" y="1681205"/>
            <a:ext cx="6234522" cy="454114"/>
          </a:xfrm>
          <a:prstGeom prst="wedgeRectCallout">
            <a:avLst>
              <a:gd name="adj1" fmla="val -44667"/>
              <a:gd name="adj2" fmla="val 8164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共享电单车平台人力资源组织现状和特点研究报告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509ADD-9C02-9A6D-CB2D-0A8A7418E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501" y="3528442"/>
            <a:ext cx="681612" cy="68161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4D5C1A6-4DBB-49CA-E358-8DB885C6C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87" y="4392538"/>
            <a:ext cx="1838338" cy="1228734"/>
          </a:xfrm>
          <a:prstGeom prst="rect">
            <a:avLst/>
          </a:prstGeom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E70DF96-5ABA-6974-BA8D-C7FC3AFF357F}"/>
              </a:ext>
            </a:extLst>
          </p:cNvPr>
          <p:cNvCxnSpPr>
            <a:cxnSpLocks/>
          </p:cNvCxnSpPr>
          <p:nvPr/>
        </p:nvCxnSpPr>
        <p:spPr>
          <a:xfrm>
            <a:off x="144413" y="4248522"/>
            <a:ext cx="11377662" cy="0"/>
          </a:xfrm>
          <a:prstGeom prst="line">
            <a:avLst/>
          </a:prstGeom>
          <a:ln w="571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779CE328-8AB8-4004-BFD8-48C00EB904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285" y="4392538"/>
            <a:ext cx="1838338" cy="122873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A45F0A7-691B-9CD4-172B-DB2F727E17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949" y="4392538"/>
            <a:ext cx="1838338" cy="1223971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67DBE946-B757-7F8F-EDC8-D16D0338F669}"/>
              </a:ext>
            </a:extLst>
          </p:cNvPr>
          <p:cNvSpPr txBox="1"/>
          <p:nvPr/>
        </p:nvSpPr>
        <p:spPr>
          <a:xfrm>
            <a:off x="615274" y="5808853"/>
            <a:ext cx="280831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为了共享电动车的维护需要大量建筑性人员建设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3A14A3F-E615-7A58-1823-8F490C19818B}"/>
              </a:ext>
            </a:extLst>
          </p:cNvPr>
          <p:cNvSpPr txBox="1"/>
          <p:nvPr/>
        </p:nvSpPr>
        <p:spPr>
          <a:xfrm>
            <a:off x="4536901" y="5808853"/>
            <a:ext cx="2808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对线上平台工作人员进行管理等技术培训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9B4073-FF5F-D285-89B1-303EA6556969}"/>
              </a:ext>
            </a:extLst>
          </p:cNvPr>
          <p:cNvSpPr txBox="1"/>
          <p:nvPr/>
        </p:nvSpPr>
        <p:spPr>
          <a:xfrm>
            <a:off x="7633245" y="5808853"/>
            <a:ext cx="2808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入校招人，学历低的毕业生也可就业</a:t>
            </a:r>
          </a:p>
        </p:txBody>
      </p:sp>
    </p:spTree>
    <p:extLst>
      <p:ext uri="{BB962C8B-B14F-4D97-AF65-F5344CB8AC3E}">
        <p14:creationId xmlns:p14="http://schemas.microsoft.com/office/powerpoint/2010/main" val="240297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7173">
        <p14:ripple/>
      </p:transition>
    </mc:Choice>
    <mc:Fallback xmlns="">
      <p:transition spd="slow" advTm="71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animBg="1"/>
      <p:bldP spid="2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213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就业效应</a:t>
            </a:r>
          </a:p>
        </p:txBody>
      </p:sp>
      <p:sp>
        <p:nvSpPr>
          <p:cNvPr id="215" name="等腰三角形 214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TextBox 215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7" name="组合 216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18" name="矩形 217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20" name="直接连接符 219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椭圆 220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AC3C3E73-BAC0-87B0-9E63-9D4A8696E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6" y="1224185"/>
            <a:ext cx="5472608" cy="256049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84AACB8-F64B-3BCE-0822-E1B281D0E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5" y="1044277"/>
            <a:ext cx="5713671" cy="323211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D310720-51D7-4E08-D876-085CBAC5ABB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81838" y="1044277"/>
            <a:ext cx="5756903" cy="32328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349EC89D-9B00-DB11-9F61-9037797D7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868" y="4157729"/>
            <a:ext cx="6120680" cy="597140"/>
          </a:xfrm>
          <a:prstGeom prst="rect">
            <a:avLst/>
          </a:prstGeom>
        </p:spPr>
      </p:pic>
      <p:sp>
        <p:nvSpPr>
          <p:cNvPr id="40" name="对话气泡: 矩形 39">
            <a:extLst>
              <a:ext uri="{FF2B5EF4-FFF2-40B4-BE49-F238E27FC236}">
                <a16:creationId xmlns:a16="http://schemas.microsoft.com/office/drawing/2014/main" id="{D4C73A67-D5B6-8599-E94D-366201DF320F}"/>
              </a:ext>
            </a:extLst>
          </p:cNvPr>
          <p:cNvSpPr/>
          <p:nvPr/>
        </p:nvSpPr>
        <p:spPr>
          <a:xfrm>
            <a:off x="1008510" y="4431378"/>
            <a:ext cx="3528392" cy="971991"/>
          </a:xfrm>
          <a:prstGeom prst="wedgeRectCallout">
            <a:avLst>
              <a:gd name="adj1" fmla="val -896"/>
              <a:gd name="adj2" fmla="val -9022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共享电单车部门吸纳了一定数量的失业或无业工作者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EEC59C6-0715-8F7E-61CE-D8F0FFEAAF3F}"/>
              </a:ext>
            </a:extLst>
          </p:cNvPr>
          <p:cNvSpPr/>
          <p:nvPr/>
        </p:nvSpPr>
        <p:spPr>
          <a:xfrm>
            <a:off x="2664693" y="2880370"/>
            <a:ext cx="504056" cy="1084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0F7ABC5-7449-4E96-A73E-58DA378E0D98}"/>
              </a:ext>
            </a:extLst>
          </p:cNvPr>
          <p:cNvSpPr txBox="1"/>
          <p:nvPr/>
        </p:nvSpPr>
        <p:spPr>
          <a:xfrm>
            <a:off x="6985173" y="5184626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为零就业家庭提供了岗位</a:t>
            </a:r>
          </a:p>
        </p:txBody>
      </p:sp>
      <p:sp>
        <p:nvSpPr>
          <p:cNvPr id="43" name="箭头: 上 42">
            <a:extLst>
              <a:ext uri="{FF2B5EF4-FFF2-40B4-BE49-F238E27FC236}">
                <a16:creationId xmlns:a16="http://schemas.microsoft.com/office/drawing/2014/main" id="{17A48EF8-AB3F-8C6F-39ED-6C2219543841}"/>
              </a:ext>
            </a:extLst>
          </p:cNvPr>
          <p:cNvSpPr/>
          <p:nvPr/>
        </p:nvSpPr>
        <p:spPr>
          <a:xfrm>
            <a:off x="9433179" y="4650122"/>
            <a:ext cx="432048" cy="53450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04F9765-B220-1050-B5F7-2D9829D48A59}"/>
              </a:ext>
            </a:extLst>
          </p:cNvPr>
          <p:cNvSpPr/>
          <p:nvPr/>
        </p:nvSpPr>
        <p:spPr>
          <a:xfrm>
            <a:off x="9361437" y="4276391"/>
            <a:ext cx="756085" cy="373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434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7173">
        <p14:ripple/>
      </p:transition>
    </mc:Choice>
    <mc:Fallback>
      <p:transition spd="slow" advTm="71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animBg="1"/>
      <p:bldP spid="21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867</Words>
  <Application>Microsoft Office PowerPoint</Application>
  <PresentationFormat>自定义</PresentationFormat>
  <Paragraphs>190</Paragraphs>
  <Slides>19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黑体</vt:lpstr>
      <vt:lpstr>楷体</vt:lpstr>
      <vt:lpstr>宋体</vt:lpstr>
      <vt:lpstr>微软雅黑</vt:lpstr>
      <vt:lpstr>Arial</vt:lpstr>
      <vt:lpstr>Calibri</vt:lpstr>
      <vt:lpstr>Source Sans Pro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周 理铜</cp:lastModifiedBy>
  <cp:revision>264</cp:revision>
  <dcterms:created xsi:type="dcterms:W3CDTF">2015-10-31T00:58:59Z</dcterms:created>
  <dcterms:modified xsi:type="dcterms:W3CDTF">2023-06-21T11:43:17Z</dcterms:modified>
</cp:coreProperties>
</file>